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45.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notesSlides/notesSlide39.xml" ContentType="application/vnd.openxmlformats-officedocument.presentationml.notesSlide+xml"/>
  <Override PartName="/ppt/notesSlides/notesSlide48.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37.xml" ContentType="application/vnd.openxmlformats-officedocument.presentationml.notesSlide+xml"/>
  <Override PartName="/ppt/notesSlides/notesSlide46.xml" ContentType="application/vnd.openxmlformats-officedocument.presentationml.notesSlide+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ppt/notesSlides/notesSlide44.xml" ContentType="application/vnd.openxmlformats-officedocument.presentationml.notesSlide+xml"/>
  <Override PartName="/ppt/notesSlides/notesSlide53.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42.xml" ContentType="application/vnd.openxmlformats-officedocument.presentationml.notesSlide+xml"/>
  <Override PartName="/ppt/notesSlides/notesSlide51.xml" ContentType="application/vnd.openxmlformats-officedocument.presentationml.notesSlide+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notesSlides/notesSlide18.xml" ContentType="application/vnd.openxmlformats-officedocument.presentationml.notesSlide+xml"/>
  <Default Extension="wmf" ContentType="image/x-wmf"/>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961" r:id="rId1"/>
  </p:sldMasterIdLst>
  <p:notesMasterIdLst>
    <p:notesMasterId r:id="rId55"/>
  </p:notesMasterIdLst>
  <p:handoutMasterIdLst>
    <p:handoutMasterId r:id="rId56"/>
  </p:handoutMasterIdLst>
  <p:sldIdLst>
    <p:sldId id="439" r:id="rId2"/>
    <p:sldId id="654" r:id="rId3"/>
    <p:sldId id="397" r:id="rId4"/>
    <p:sldId id="436" r:id="rId5"/>
    <p:sldId id="629" r:id="rId6"/>
    <p:sldId id="630" r:id="rId7"/>
    <p:sldId id="631" r:id="rId8"/>
    <p:sldId id="632" r:id="rId9"/>
    <p:sldId id="633" r:id="rId10"/>
    <p:sldId id="634" r:id="rId11"/>
    <p:sldId id="635" r:id="rId12"/>
    <p:sldId id="636" r:id="rId13"/>
    <p:sldId id="637" r:id="rId14"/>
    <p:sldId id="638" r:id="rId15"/>
    <p:sldId id="639" r:id="rId16"/>
    <p:sldId id="640" r:id="rId17"/>
    <p:sldId id="641" r:id="rId18"/>
    <p:sldId id="644" r:id="rId19"/>
    <p:sldId id="472" r:id="rId20"/>
    <p:sldId id="471" r:id="rId21"/>
    <p:sldId id="645" r:id="rId22"/>
    <p:sldId id="418" r:id="rId23"/>
    <p:sldId id="667" r:id="rId24"/>
    <p:sldId id="657" r:id="rId25"/>
    <p:sldId id="669" r:id="rId26"/>
    <p:sldId id="655" r:id="rId27"/>
    <p:sldId id="673" r:id="rId28"/>
    <p:sldId id="656" r:id="rId29"/>
    <p:sldId id="661" r:id="rId30"/>
    <p:sldId id="665" r:id="rId31"/>
    <p:sldId id="670" r:id="rId32"/>
    <p:sldId id="653" r:id="rId33"/>
    <p:sldId id="647" r:id="rId34"/>
    <p:sldId id="649" r:id="rId35"/>
    <p:sldId id="650" r:id="rId36"/>
    <p:sldId id="455" r:id="rId37"/>
    <p:sldId id="668" r:id="rId38"/>
    <p:sldId id="449" r:id="rId39"/>
    <p:sldId id="457" r:id="rId40"/>
    <p:sldId id="458" r:id="rId41"/>
    <p:sldId id="460" r:id="rId42"/>
    <p:sldId id="679" r:id="rId43"/>
    <p:sldId id="680" r:id="rId44"/>
    <p:sldId id="461" r:id="rId45"/>
    <p:sldId id="465" r:id="rId46"/>
    <p:sldId id="450" r:id="rId47"/>
    <p:sldId id="462" r:id="rId48"/>
    <p:sldId id="463" r:id="rId49"/>
    <p:sldId id="464" r:id="rId50"/>
    <p:sldId id="675" r:id="rId51"/>
    <p:sldId id="677" r:id="rId52"/>
    <p:sldId id="678" r:id="rId53"/>
    <p:sldId id="430" r:id="rId54"/>
  </p:sldIdLst>
  <p:sldSz cx="9144000" cy="7315200"/>
  <p:notesSz cx="6934200" cy="9220200"/>
  <p:defaultTextStyle>
    <a:defPPr>
      <a:defRPr lang="en-US"/>
    </a:defPPr>
    <a:lvl1pPr algn="l" rtl="0" fontAlgn="base">
      <a:spcBef>
        <a:spcPct val="0"/>
      </a:spcBef>
      <a:spcAft>
        <a:spcPct val="0"/>
      </a:spcAft>
      <a:defRPr sz="2400" kern="1200">
        <a:solidFill>
          <a:schemeClr val="tx1"/>
        </a:solidFill>
        <a:latin typeface="Times New Roman" pitchFamily="18" charset="0"/>
        <a:ea typeface="+mn-ea"/>
        <a:cs typeface="+mn-cs"/>
      </a:defRPr>
    </a:lvl1pPr>
    <a:lvl2pPr marL="457200" algn="l" rtl="0" fontAlgn="base">
      <a:spcBef>
        <a:spcPct val="0"/>
      </a:spcBef>
      <a:spcAft>
        <a:spcPct val="0"/>
      </a:spcAft>
      <a:defRPr sz="2400" kern="1200">
        <a:solidFill>
          <a:schemeClr val="tx1"/>
        </a:solidFill>
        <a:latin typeface="Times New Roman" pitchFamily="18" charset="0"/>
        <a:ea typeface="+mn-ea"/>
        <a:cs typeface="+mn-cs"/>
      </a:defRPr>
    </a:lvl2pPr>
    <a:lvl3pPr marL="914400" algn="l" rtl="0" fontAlgn="base">
      <a:spcBef>
        <a:spcPct val="0"/>
      </a:spcBef>
      <a:spcAft>
        <a:spcPct val="0"/>
      </a:spcAft>
      <a:defRPr sz="2400" kern="1200">
        <a:solidFill>
          <a:schemeClr val="tx1"/>
        </a:solidFill>
        <a:latin typeface="Times New Roman" pitchFamily="18" charset="0"/>
        <a:ea typeface="+mn-ea"/>
        <a:cs typeface="+mn-cs"/>
      </a:defRPr>
    </a:lvl3pPr>
    <a:lvl4pPr marL="1371600" algn="l" rtl="0" fontAlgn="base">
      <a:spcBef>
        <a:spcPct val="0"/>
      </a:spcBef>
      <a:spcAft>
        <a:spcPct val="0"/>
      </a:spcAft>
      <a:defRPr sz="2400" kern="1200">
        <a:solidFill>
          <a:schemeClr val="tx1"/>
        </a:solidFill>
        <a:latin typeface="Times New Roman" pitchFamily="18" charset="0"/>
        <a:ea typeface="+mn-ea"/>
        <a:cs typeface="+mn-cs"/>
      </a:defRPr>
    </a:lvl4pPr>
    <a:lvl5pPr marL="1828800" algn="l" rtl="0" fontAlgn="base">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4B4B4"/>
    <a:srgbClr val="768FCC"/>
    <a:srgbClr val="FFD863"/>
    <a:srgbClr val="D4EBA7"/>
    <a:srgbClr val="CCCCFF"/>
    <a:srgbClr val="1F52C4"/>
    <a:srgbClr val="000000"/>
    <a:srgbClr val="E3A02D"/>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422" autoAdjust="0"/>
    <p:restoredTop sz="93673" autoAdjust="0"/>
  </p:normalViewPr>
  <p:slideViewPr>
    <p:cSldViewPr>
      <p:cViewPr>
        <p:scale>
          <a:sx n="100" d="100"/>
          <a:sy n="100" d="100"/>
        </p:scale>
        <p:origin x="-1212" y="-72"/>
      </p:cViewPr>
      <p:guideLst>
        <p:guide orient="horz" pos="624"/>
        <p:guide orient="horz" pos="1056"/>
        <p:guide orient="horz" pos="1248"/>
        <p:guide orient="horz" pos="2256"/>
        <p:guide orient="horz" pos="2496"/>
        <p:guide orient="horz" pos="432"/>
        <p:guide orient="horz" pos="816"/>
        <p:guide pos="384"/>
        <p:guide pos="5040"/>
        <p:guide pos="2784"/>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p:cViewPr>
        <p:scale>
          <a:sx n="80" d="100"/>
          <a:sy n="80" d="100"/>
        </p:scale>
        <p:origin x="-1272" y="204"/>
      </p:cViewPr>
      <p:guideLst>
        <p:guide orient="horz" pos="2904"/>
        <p:guide pos="2184"/>
      </p:guideLst>
    </p:cSldViewPr>
  </p:notes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handoutMaster" Target="handoutMasters/handoutMaster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7410" name="Rectangle 2"/>
          <p:cNvSpPr>
            <a:spLocks noGrp="1" noChangeArrowheads="1"/>
          </p:cNvSpPr>
          <p:nvPr>
            <p:ph type="hdr" sz="quarter"/>
          </p:nvPr>
        </p:nvSpPr>
        <p:spPr bwMode="auto">
          <a:xfrm>
            <a:off x="0" y="0"/>
            <a:ext cx="3005138" cy="460375"/>
          </a:xfrm>
          <a:prstGeom prst="rect">
            <a:avLst/>
          </a:prstGeom>
          <a:noFill/>
          <a:ln w="9525">
            <a:noFill/>
            <a:miter lim="800000"/>
            <a:headEnd/>
            <a:tailEnd/>
          </a:ln>
          <a:effectLst/>
        </p:spPr>
        <p:txBody>
          <a:bodyPr vert="horz" wrap="square" lIns="92309" tIns="46154" rIns="92309" bIns="46154" numCol="1" anchor="t" anchorCtr="0" compatLnSpc="1">
            <a:prstTxWarp prst="textNoShape">
              <a:avLst/>
            </a:prstTxWarp>
          </a:bodyPr>
          <a:lstStyle>
            <a:lvl1pPr defTabSz="922338">
              <a:defRPr sz="1200"/>
            </a:lvl1pPr>
          </a:lstStyle>
          <a:p>
            <a:pPr>
              <a:defRPr/>
            </a:pPr>
            <a:endParaRPr lang="en-US"/>
          </a:p>
        </p:txBody>
      </p:sp>
      <p:sp>
        <p:nvSpPr>
          <p:cNvPr id="17411" name="Rectangle 3"/>
          <p:cNvSpPr>
            <a:spLocks noGrp="1" noChangeArrowheads="1"/>
          </p:cNvSpPr>
          <p:nvPr>
            <p:ph type="dt" sz="quarter" idx="1"/>
          </p:nvPr>
        </p:nvSpPr>
        <p:spPr bwMode="auto">
          <a:xfrm>
            <a:off x="3929063" y="0"/>
            <a:ext cx="3005137" cy="460375"/>
          </a:xfrm>
          <a:prstGeom prst="rect">
            <a:avLst/>
          </a:prstGeom>
          <a:noFill/>
          <a:ln w="9525">
            <a:noFill/>
            <a:miter lim="800000"/>
            <a:headEnd/>
            <a:tailEnd/>
          </a:ln>
          <a:effectLst/>
        </p:spPr>
        <p:txBody>
          <a:bodyPr vert="horz" wrap="square" lIns="92309" tIns="46154" rIns="92309" bIns="46154" numCol="1" anchor="t" anchorCtr="0" compatLnSpc="1">
            <a:prstTxWarp prst="textNoShape">
              <a:avLst/>
            </a:prstTxWarp>
          </a:bodyPr>
          <a:lstStyle>
            <a:lvl1pPr algn="r" defTabSz="922338">
              <a:defRPr sz="1200"/>
            </a:lvl1pPr>
          </a:lstStyle>
          <a:p>
            <a:pPr>
              <a:defRPr/>
            </a:pPr>
            <a:fld id="{76A87A5B-E2FF-4F90-BF5B-58AB95425F42}" type="datetime1">
              <a:rPr lang="en-US"/>
              <a:pPr>
                <a:defRPr/>
              </a:pPr>
              <a:t>2/14/2013</a:t>
            </a:fld>
            <a:endParaRPr lang="en-US"/>
          </a:p>
        </p:txBody>
      </p:sp>
      <p:sp>
        <p:nvSpPr>
          <p:cNvPr id="17412" name="Rectangle 4"/>
          <p:cNvSpPr>
            <a:spLocks noGrp="1" noChangeArrowheads="1"/>
          </p:cNvSpPr>
          <p:nvPr>
            <p:ph type="ftr" sz="quarter" idx="2"/>
          </p:nvPr>
        </p:nvSpPr>
        <p:spPr bwMode="auto">
          <a:xfrm>
            <a:off x="0" y="8759825"/>
            <a:ext cx="3005138" cy="460375"/>
          </a:xfrm>
          <a:prstGeom prst="rect">
            <a:avLst/>
          </a:prstGeom>
          <a:noFill/>
          <a:ln w="9525">
            <a:noFill/>
            <a:miter lim="800000"/>
            <a:headEnd/>
            <a:tailEnd/>
          </a:ln>
          <a:effectLst/>
        </p:spPr>
        <p:txBody>
          <a:bodyPr vert="horz" wrap="square" lIns="92309" tIns="46154" rIns="92309" bIns="46154" numCol="1" anchor="b" anchorCtr="0" compatLnSpc="1">
            <a:prstTxWarp prst="textNoShape">
              <a:avLst/>
            </a:prstTxWarp>
          </a:bodyPr>
          <a:lstStyle>
            <a:lvl1pPr defTabSz="922338">
              <a:defRPr sz="1200"/>
            </a:lvl1pPr>
          </a:lstStyle>
          <a:p>
            <a:pPr>
              <a:defRPr/>
            </a:pPr>
            <a:endParaRPr lang="en-US"/>
          </a:p>
        </p:txBody>
      </p:sp>
      <p:sp>
        <p:nvSpPr>
          <p:cNvPr id="17413" name="Rectangle 5"/>
          <p:cNvSpPr>
            <a:spLocks noGrp="1" noChangeArrowheads="1"/>
          </p:cNvSpPr>
          <p:nvPr>
            <p:ph type="sldNum" sz="quarter" idx="3"/>
          </p:nvPr>
        </p:nvSpPr>
        <p:spPr bwMode="auto">
          <a:xfrm>
            <a:off x="3929063" y="8759825"/>
            <a:ext cx="3005137" cy="460375"/>
          </a:xfrm>
          <a:prstGeom prst="rect">
            <a:avLst/>
          </a:prstGeom>
          <a:noFill/>
          <a:ln w="9525">
            <a:noFill/>
            <a:miter lim="800000"/>
            <a:headEnd/>
            <a:tailEnd/>
          </a:ln>
          <a:effectLst/>
        </p:spPr>
        <p:txBody>
          <a:bodyPr vert="horz" wrap="square" lIns="92309" tIns="46154" rIns="92309" bIns="46154" numCol="1" anchor="b" anchorCtr="0" compatLnSpc="1">
            <a:prstTxWarp prst="textNoShape">
              <a:avLst/>
            </a:prstTxWarp>
          </a:bodyPr>
          <a:lstStyle>
            <a:lvl1pPr algn="r" defTabSz="922338">
              <a:defRPr sz="1200"/>
            </a:lvl1pPr>
          </a:lstStyle>
          <a:p>
            <a:pPr>
              <a:defRPr/>
            </a:pPr>
            <a:fld id="{830D0AD3-E219-449C-A80F-4ED079A96ED4}" type="slidenum">
              <a:rPr lang="en-US"/>
              <a:pPr>
                <a:defRPr/>
              </a:pPr>
              <a:t>‹#›</a:t>
            </a:fld>
            <a:endParaRPr lang="en-US"/>
          </a:p>
        </p:txBody>
      </p:sp>
    </p:spTree>
    <p:extLst>
      <p:ext uri="{BB962C8B-B14F-4D97-AF65-F5344CB8AC3E}">
        <p14:creationId xmlns:p14="http://schemas.microsoft.com/office/powerpoint/2010/main" xmlns="" val="329493600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386" name="Rectangle 2"/>
          <p:cNvSpPr>
            <a:spLocks noGrp="1" noChangeArrowheads="1"/>
          </p:cNvSpPr>
          <p:nvPr>
            <p:ph type="hdr" sz="quarter"/>
          </p:nvPr>
        </p:nvSpPr>
        <p:spPr bwMode="auto">
          <a:xfrm>
            <a:off x="0" y="0"/>
            <a:ext cx="3005138" cy="460375"/>
          </a:xfrm>
          <a:prstGeom prst="rect">
            <a:avLst/>
          </a:prstGeom>
          <a:noFill/>
          <a:ln w="9525">
            <a:noFill/>
            <a:miter lim="800000"/>
            <a:headEnd/>
            <a:tailEnd/>
          </a:ln>
          <a:effectLst/>
        </p:spPr>
        <p:txBody>
          <a:bodyPr vert="horz" wrap="square" lIns="92309" tIns="46154" rIns="92309" bIns="46154" numCol="1" anchor="t" anchorCtr="0" compatLnSpc="1">
            <a:prstTxWarp prst="textNoShape">
              <a:avLst/>
            </a:prstTxWarp>
          </a:bodyPr>
          <a:lstStyle>
            <a:lvl1pPr defTabSz="922338">
              <a:defRPr sz="1200"/>
            </a:lvl1pPr>
          </a:lstStyle>
          <a:p>
            <a:pPr>
              <a:defRPr/>
            </a:pPr>
            <a:endParaRPr lang="en-US"/>
          </a:p>
        </p:txBody>
      </p:sp>
      <p:sp>
        <p:nvSpPr>
          <p:cNvPr id="16387" name="Rectangle 3"/>
          <p:cNvSpPr>
            <a:spLocks noGrp="1" noChangeArrowheads="1"/>
          </p:cNvSpPr>
          <p:nvPr>
            <p:ph type="dt" idx="1"/>
          </p:nvPr>
        </p:nvSpPr>
        <p:spPr bwMode="auto">
          <a:xfrm>
            <a:off x="3929063" y="0"/>
            <a:ext cx="3005137" cy="460375"/>
          </a:xfrm>
          <a:prstGeom prst="rect">
            <a:avLst/>
          </a:prstGeom>
          <a:noFill/>
          <a:ln w="9525">
            <a:noFill/>
            <a:miter lim="800000"/>
            <a:headEnd/>
            <a:tailEnd/>
          </a:ln>
          <a:effectLst/>
        </p:spPr>
        <p:txBody>
          <a:bodyPr vert="horz" wrap="square" lIns="92309" tIns="46154" rIns="92309" bIns="46154" numCol="1" anchor="t" anchorCtr="0" compatLnSpc="1">
            <a:prstTxWarp prst="textNoShape">
              <a:avLst/>
            </a:prstTxWarp>
          </a:bodyPr>
          <a:lstStyle>
            <a:lvl1pPr algn="r" defTabSz="922338">
              <a:defRPr sz="1200"/>
            </a:lvl1pPr>
          </a:lstStyle>
          <a:p>
            <a:pPr>
              <a:defRPr/>
            </a:pPr>
            <a:fld id="{A18F5C44-97C5-4C8E-A2E0-70CA6E146D8E}" type="datetime1">
              <a:rPr lang="en-US"/>
              <a:pPr>
                <a:defRPr/>
              </a:pPr>
              <a:t>2/14/2013</a:t>
            </a:fld>
            <a:endParaRPr lang="en-US"/>
          </a:p>
        </p:txBody>
      </p:sp>
      <p:sp>
        <p:nvSpPr>
          <p:cNvPr id="83972" name="Rectangle 4"/>
          <p:cNvSpPr>
            <a:spLocks noGrp="1" noRot="1" noChangeAspect="1" noChangeArrowheads="1" noTextEdit="1"/>
          </p:cNvSpPr>
          <p:nvPr>
            <p:ph type="sldImg" idx="2"/>
          </p:nvPr>
        </p:nvSpPr>
        <p:spPr bwMode="auto">
          <a:xfrm>
            <a:off x="1306513" y="692150"/>
            <a:ext cx="4321175" cy="3457575"/>
          </a:xfrm>
          <a:prstGeom prst="rect">
            <a:avLst/>
          </a:prstGeom>
          <a:noFill/>
          <a:ln w="9525">
            <a:solidFill>
              <a:srgbClr val="000000"/>
            </a:solidFill>
            <a:miter lim="800000"/>
            <a:headEnd/>
            <a:tailEnd/>
          </a:ln>
        </p:spPr>
      </p:sp>
      <p:sp>
        <p:nvSpPr>
          <p:cNvPr id="16389" name="Rectangle 5"/>
          <p:cNvSpPr>
            <a:spLocks noGrp="1" noChangeArrowheads="1"/>
          </p:cNvSpPr>
          <p:nvPr>
            <p:ph type="body" sz="quarter" idx="3"/>
          </p:nvPr>
        </p:nvSpPr>
        <p:spPr bwMode="auto">
          <a:xfrm>
            <a:off x="923925" y="4379913"/>
            <a:ext cx="5086350" cy="4148137"/>
          </a:xfrm>
          <a:prstGeom prst="rect">
            <a:avLst/>
          </a:prstGeom>
          <a:noFill/>
          <a:ln w="9525">
            <a:noFill/>
            <a:miter lim="800000"/>
            <a:headEnd/>
            <a:tailEnd/>
          </a:ln>
          <a:effectLst/>
        </p:spPr>
        <p:txBody>
          <a:bodyPr vert="horz" wrap="square" lIns="92309" tIns="46154" rIns="92309" bIns="46154" numCol="1" anchor="t" anchorCtr="0" compatLnSpc="1">
            <a:prstTxWarp prst="textNoShape">
              <a:avLst/>
            </a:prstTxWarp>
          </a:bodyPr>
          <a:lstStyle/>
          <a:p>
            <a:pPr lvl="0"/>
            <a:r>
              <a:rPr lang="en-US" noProof="0" smtClean="0"/>
              <a:t>Click to edit Master text styles</a:t>
            </a:r>
          </a:p>
          <a:p>
            <a:pPr lvl="0"/>
            <a:r>
              <a:rPr lang="en-US" noProof="0" smtClean="0"/>
              <a:t>Second level</a:t>
            </a:r>
          </a:p>
          <a:p>
            <a:pPr lvl="0"/>
            <a:r>
              <a:rPr lang="en-US" noProof="0" smtClean="0"/>
              <a:t>Third level</a:t>
            </a:r>
          </a:p>
          <a:p>
            <a:pPr lvl="0"/>
            <a:r>
              <a:rPr lang="en-US" noProof="0" smtClean="0"/>
              <a:t>Fourth level</a:t>
            </a:r>
          </a:p>
          <a:p>
            <a:pPr lvl="0"/>
            <a:r>
              <a:rPr lang="en-US" noProof="0" smtClean="0"/>
              <a:t>Fifth level</a:t>
            </a:r>
          </a:p>
        </p:txBody>
      </p:sp>
      <p:sp>
        <p:nvSpPr>
          <p:cNvPr id="16390" name="Rectangle 6"/>
          <p:cNvSpPr>
            <a:spLocks noGrp="1" noChangeArrowheads="1"/>
          </p:cNvSpPr>
          <p:nvPr>
            <p:ph type="ftr" sz="quarter" idx="4"/>
          </p:nvPr>
        </p:nvSpPr>
        <p:spPr bwMode="auto">
          <a:xfrm>
            <a:off x="0" y="8759825"/>
            <a:ext cx="3005138" cy="460375"/>
          </a:xfrm>
          <a:prstGeom prst="rect">
            <a:avLst/>
          </a:prstGeom>
          <a:noFill/>
          <a:ln w="9525">
            <a:noFill/>
            <a:miter lim="800000"/>
            <a:headEnd/>
            <a:tailEnd/>
          </a:ln>
          <a:effectLst/>
        </p:spPr>
        <p:txBody>
          <a:bodyPr vert="horz" wrap="square" lIns="92309" tIns="46154" rIns="92309" bIns="46154" numCol="1" anchor="b" anchorCtr="0" compatLnSpc="1">
            <a:prstTxWarp prst="textNoShape">
              <a:avLst/>
            </a:prstTxWarp>
          </a:bodyPr>
          <a:lstStyle>
            <a:lvl1pPr defTabSz="922338">
              <a:defRPr sz="1200"/>
            </a:lvl1pPr>
          </a:lstStyle>
          <a:p>
            <a:pPr>
              <a:defRPr/>
            </a:pPr>
            <a:endParaRPr lang="en-US"/>
          </a:p>
        </p:txBody>
      </p:sp>
      <p:sp>
        <p:nvSpPr>
          <p:cNvPr id="16391" name="Rectangle 7"/>
          <p:cNvSpPr>
            <a:spLocks noGrp="1" noChangeArrowheads="1"/>
          </p:cNvSpPr>
          <p:nvPr>
            <p:ph type="sldNum" sz="quarter" idx="5"/>
          </p:nvPr>
        </p:nvSpPr>
        <p:spPr bwMode="auto">
          <a:xfrm>
            <a:off x="3929063" y="8759825"/>
            <a:ext cx="3005137" cy="460375"/>
          </a:xfrm>
          <a:prstGeom prst="rect">
            <a:avLst/>
          </a:prstGeom>
          <a:noFill/>
          <a:ln w="9525">
            <a:noFill/>
            <a:miter lim="800000"/>
            <a:headEnd/>
            <a:tailEnd/>
          </a:ln>
          <a:effectLst/>
        </p:spPr>
        <p:txBody>
          <a:bodyPr vert="horz" wrap="square" lIns="92309" tIns="46154" rIns="92309" bIns="46154" numCol="1" anchor="b" anchorCtr="0" compatLnSpc="1">
            <a:prstTxWarp prst="textNoShape">
              <a:avLst/>
            </a:prstTxWarp>
          </a:bodyPr>
          <a:lstStyle>
            <a:lvl1pPr algn="r" defTabSz="922338">
              <a:defRPr sz="1200"/>
            </a:lvl1pPr>
          </a:lstStyle>
          <a:p>
            <a:pPr>
              <a:defRPr/>
            </a:pPr>
            <a:fld id="{54761F33-E9AD-4B85-A6DB-0D6B5C5619B9}" type="slidenum">
              <a:rPr lang="en-US"/>
              <a:pPr>
                <a:defRPr/>
              </a:pPr>
              <a:t>‹#›</a:t>
            </a:fld>
            <a:endParaRPr lang="en-US"/>
          </a:p>
        </p:txBody>
      </p:sp>
    </p:spTree>
    <p:extLst>
      <p:ext uri="{BB962C8B-B14F-4D97-AF65-F5344CB8AC3E}">
        <p14:creationId xmlns:p14="http://schemas.microsoft.com/office/powerpoint/2010/main" xmlns="" val="1282529956"/>
      </p:ext>
    </p:extLst>
  </p:cSld>
  <p:clrMap bg1="lt1" tx1="dk1" bg2="lt2" tx2="dk2" accent1="accent1" accent2="accent2" accent3="accent3" accent4="accent4" accent5="accent5" accent6="accent6" hlink="hlink" folHlink="folHlink"/>
  <p:hf hdr="0" ftr="0"/>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742950" indent="-28575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1143000" indent="-2286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600200" indent="-228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2057400" indent="-2286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3"/>
          <p:cNvSpPr>
            <a:spLocks noGrp="1" noChangeArrowheads="1"/>
          </p:cNvSpPr>
          <p:nvPr>
            <p:ph type="dt" sz="quarter" idx="1"/>
          </p:nvPr>
        </p:nvSpPr>
        <p:spPr>
          <a:noFill/>
        </p:spPr>
        <p:txBody>
          <a:bodyPr/>
          <a:lstStyle/>
          <a:p>
            <a:fld id="{E18DE766-BC00-40AB-8509-E8D759F876C2}" type="datetime1">
              <a:rPr lang="en-US" smtClean="0"/>
              <a:pPr/>
              <a:t>2/14/2013</a:t>
            </a:fld>
            <a:endParaRPr lang="en-US" smtClean="0"/>
          </a:p>
        </p:txBody>
      </p:sp>
      <p:sp>
        <p:nvSpPr>
          <p:cNvPr id="87043" name="Rectangle 7"/>
          <p:cNvSpPr>
            <a:spLocks noGrp="1" noChangeArrowheads="1"/>
          </p:cNvSpPr>
          <p:nvPr>
            <p:ph type="sldNum" sz="quarter" idx="5"/>
          </p:nvPr>
        </p:nvSpPr>
        <p:spPr>
          <a:noFill/>
        </p:spPr>
        <p:txBody>
          <a:bodyPr/>
          <a:lstStyle/>
          <a:p>
            <a:fld id="{C0D5B4AB-D089-450A-A164-349E7615D9B2}" type="slidenum">
              <a:rPr lang="en-US" smtClean="0"/>
              <a:pPr/>
              <a:t>1</a:t>
            </a:fld>
            <a:endParaRPr lang="en-US" smtClean="0"/>
          </a:p>
        </p:txBody>
      </p:sp>
      <p:sp>
        <p:nvSpPr>
          <p:cNvPr id="87044" name="Rectangle 2"/>
          <p:cNvSpPr>
            <a:spLocks noGrp="1" noRot="1" noChangeAspect="1" noChangeArrowheads="1" noTextEdit="1"/>
          </p:cNvSpPr>
          <p:nvPr>
            <p:ph type="sldImg"/>
          </p:nvPr>
        </p:nvSpPr>
        <p:spPr>
          <a:ln/>
        </p:spPr>
      </p:sp>
      <p:sp>
        <p:nvSpPr>
          <p:cNvPr id="87045" name="Rectangle 3"/>
          <p:cNvSpPr>
            <a:spLocks noGrp="1" noChangeArrowheads="1"/>
          </p:cNvSpPr>
          <p:nvPr>
            <p:ph type="body" idx="1"/>
          </p:nvPr>
        </p:nvSpPr>
        <p:spPr>
          <a:noFill/>
          <a:ln/>
        </p:spPr>
        <p:txBody>
          <a:bodyPr/>
          <a:lstStyle/>
          <a:p>
            <a:pPr eaLnBrk="1" hangingPunct="1">
              <a:spcBef>
                <a:spcPct val="0"/>
              </a:spcBef>
            </a:pPr>
            <a:r>
              <a:rPr lang="en-US" sz="1400" smtClean="0"/>
              <a:t>Here’s an overview of a successful approach.</a:t>
            </a:r>
          </a:p>
          <a:p>
            <a:pPr eaLnBrk="1" hangingPunct="1">
              <a:spcBef>
                <a:spcPct val="0"/>
              </a:spcBef>
            </a:pPr>
            <a:endParaRPr lang="en-US" sz="1400" smtClean="0"/>
          </a:p>
          <a:p>
            <a:pPr eaLnBrk="1" hangingPunct="1">
              <a:spcBef>
                <a:spcPct val="0"/>
              </a:spcBef>
            </a:pPr>
            <a:r>
              <a:rPr lang="en-US" sz="1400" smtClean="0"/>
              <a:t>It doesn’t matter what amount of funding you seek or what problem you are trying to solve, these elements are essential for your success.  We’ll be working through them together.</a:t>
            </a:r>
          </a:p>
          <a:p>
            <a:pPr eaLnBrk="1" hangingPunct="1">
              <a:spcBef>
                <a:spcPct val="0"/>
              </a:spcBef>
            </a:pPr>
            <a:endParaRPr lang="en-US" sz="1400" smtClean="0"/>
          </a:p>
          <a:p>
            <a:pPr eaLnBrk="1" hangingPunct="1">
              <a:spcBef>
                <a:spcPct val="0"/>
              </a:spcBef>
            </a:pPr>
            <a:r>
              <a:rPr lang="en-US" sz="1400" smtClean="0"/>
              <a:t>As you look at these, are there any that seem particularly challenging?  (use this feedback to adjust your timing, if necessary.)</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3"/>
          <p:cNvSpPr>
            <a:spLocks noGrp="1" noChangeArrowheads="1"/>
          </p:cNvSpPr>
          <p:nvPr>
            <p:ph type="dt" sz="quarter" idx="1"/>
          </p:nvPr>
        </p:nvSpPr>
        <p:spPr>
          <a:noFill/>
        </p:spPr>
        <p:txBody>
          <a:bodyPr/>
          <a:lstStyle/>
          <a:p>
            <a:fld id="{318B1486-FCEF-4D96-8514-7D524C50848F}" type="datetime1">
              <a:rPr lang="en-US" smtClean="0"/>
              <a:pPr/>
              <a:t>2/14/2013</a:t>
            </a:fld>
            <a:endParaRPr lang="en-US" smtClean="0"/>
          </a:p>
        </p:txBody>
      </p:sp>
      <p:sp>
        <p:nvSpPr>
          <p:cNvPr id="96259" name="Rectangle 7"/>
          <p:cNvSpPr>
            <a:spLocks noGrp="1" noChangeArrowheads="1"/>
          </p:cNvSpPr>
          <p:nvPr>
            <p:ph type="sldNum" sz="quarter" idx="5"/>
          </p:nvPr>
        </p:nvSpPr>
        <p:spPr>
          <a:noFill/>
        </p:spPr>
        <p:txBody>
          <a:bodyPr/>
          <a:lstStyle/>
          <a:p>
            <a:fld id="{A64CA062-0969-4066-B8AD-CC6A6B1E2C85}" type="slidenum">
              <a:rPr lang="en-US" smtClean="0"/>
              <a:pPr/>
              <a:t>10</a:t>
            </a:fld>
            <a:endParaRPr lang="en-US" smtClean="0"/>
          </a:p>
        </p:txBody>
      </p:sp>
      <p:sp>
        <p:nvSpPr>
          <p:cNvPr id="96260" name="Rectangle 7"/>
          <p:cNvSpPr txBox="1">
            <a:spLocks noGrp="1" noChangeArrowheads="1"/>
          </p:cNvSpPr>
          <p:nvPr/>
        </p:nvSpPr>
        <p:spPr bwMode="auto">
          <a:xfrm>
            <a:off x="3930650" y="8759825"/>
            <a:ext cx="3003550" cy="460375"/>
          </a:xfrm>
          <a:prstGeom prst="rect">
            <a:avLst/>
          </a:prstGeom>
          <a:noFill/>
          <a:ln w="9525">
            <a:noFill/>
            <a:miter lim="800000"/>
            <a:headEnd/>
            <a:tailEnd/>
          </a:ln>
        </p:spPr>
        <p:txBody>
          <a:bodyPr lIns="91424" tIns="45712" rIns="91424" bIns="45712" anchor="b"/>
          <a:lstStyle/>
          <a:p>
            <a:pPr algn="r"/>
            <a:fld id="{A0121045-8057-4181-8CF3-0E197D083CC3}" type="slidenum">
              <a:rPr lang="en-US" sz="1200"/>
              <a:pPr algn="r"/>
              <a:t>10</a:t>
            </a:fld>
            <a:endParaRPr lang="en-US" sz="1200"/>
          </a:p>
        </p:txBody>
      </p:sp>
      <p:sp>
        <p:nvSpPr>
          <p:cNvPr id="96261" name="Rectangle 2"/>
          <p:cNvSpPr>
            <a:spLocks noGrp="1" noRot="1" noChangeAspect="1" noChangeArrowheads="1" noTextEdit="1"/>
          </p:cNvSpPr>
          <p:nvPr>
            <p:ph type="sldImg"/>
          </p:nvPr>
        </p:nvSpPr>
        <p:spPr>
          <a:xfrm>
            <a:off x="1306513" y="692150"/>
            <a:ext cx="4321175" cy="3455988"/>
          </a:xfrm>
          <a:ln/>
        </p:spPr>
      </p:sp>
      <p:sp>
        <p:nvSpPr>
          <p:cNvPr id="96262" name="Rectangle 3"/>
          <p:cNvSpPr>
            <a:spLocks noGrp="1" noChangeArrowheads="1"/>
          </p:cNvSpPr>
          <p:nvPr>
            <p:ph type="body" idx="1"/>
          </p:nvPr>
        </p:nvSpPr>
        <p:spPr>
          <a:xfrm>
            <a:off x="952500" y="4533900"/>
            <a:ext cx="5084763" cy="4025900"/>
          </a:xfrm>
          <a:noFill/>
          <a:ln/>
        </p:spPr>
        <p:txBody>
          <a:bodyPr lIns="91424" tIns="45712" rIns="91424" bIns="45712"/>
          <a:lstStyle/>
          <a:p>
            <a:pPr eaLnBrk="1" hangingPunct="1">
              <a:spcBef>
                <a:spcPct val="0"/>
              </a:spcBef>
            </a:pPr>
            <a:r>
              <a:rPr lang="en-US" sz="1400" smtClean="0"/>
              <a:t>Let’s get into an actual example.</a:t>
            </a:r>
          </a:p>
          <a:p>
            <a:pPr eaLnBrk="1" hangingPunct="1">
              <a:spcBef>
                <a:spcPct val="0"/>
              </a:spcBef>
            </a:pPr>
            <a:endParaRPr lang="en-US" sz="1400" smtClean="0"/>
          </a:p>
          <a:p>
            <a:pPr eaLnBrk="1" hangingPunct="1">
              <a:spcBef>
                <a:spcPct val="0"/>
              </a:spcBef>
            </a:pPr>
            <a:r>
              <a:rPr lang="en-US" sz="1400" smtClean="0"/>
              <a:t>The Program Goal for this grant is to improve the elementary students’ reading achievement.  It addresses the Need, which is that 65% of all K-6 students are below grade level in their reading achievement.  Notice the Need is very </a:t>
            </a:r>
            <a:r>
              <a:rPr lang="en-US" sz="1400" b="1" smtClean="0"/>
              <a:t>specific and measurable. </a:t>
            </a:r>
          </a:p>
          <a:p>
            <a:pPr eaLnBrk="1" hangingPunct="1">
              <a:spcBef>
                <a:spcPct val="0"/>
              </a:spcBef>
            </a:pPr>
            <a:endParaRPr lang="en-US" sz="1400" b="1" smtClean="0"/>
          </a:p>
          <a:p>
            <a:pPr eaLnBrk="1" hangingPunct="1">
              <a:spcBef>
                <a:spcPct val="0"/>
              </a:spcBef>
            </a:pPr>
            <a:r>
              <a:rPr lang="en-US" sz="1400" smtClean="0"/>
              <a:t>The  RESOURCES  are the elements needed to run the program—to make everything happen. List.</a:t>
            </a:r>
          </a:p>
          <a:p>
            <a:pPr eaLnBrk="1" hangingPunct="1">
              <a:spcBef>
                <a:spcPct val="0"/>
              </a:spcBef>
            </a:pPr>
            <a:r>
              <a:rPr lang="en-US" sz="1400" smtClean="0"/>
              <a:t>The Activities list exactly what the project will do in the areas of PD and Programming .  </a:t>
            </a:r>
          </a:p>
          <a:p>
            <a:pPr eaLnBrk="1" hangingPunct="1">
              <a:spcBef>
                <a:spcPct val="0"/>
              </a:spcBef>
            </a:pPr>
            <a:endParaRPr lang="en-US" sz="1400" smtClean="0"/>
          </a:p>
          <a:p>
            <a:pPr eaLnBrk="1" hangingPunct="1">
              <a:spcBef>
                <a:spcPct val="0"/>
              </a:spcBef>
            </a:pPr>
            <a:r>
              <a:rPr lang="en-US" sz="1400" smtClean="0"/>
              <a:t>Outputs are what will be produced-list. </a:t>
            </a:r>
          </a:p>
          <a:p>
            <a:pPr eaLnBrk="1" hangingPunct="1">
              <a:spcBef>
                <a:spcPct val="0"/>
              </a:spcBef>
            </a:pPr>
            <a:endParaRPr lang="en-US" sz="1400" smtClean="0"/>
          </a:p>
          <a:p>
            <a:pPr eaLnBrk="1" hangingPunct="1">
              <a:spcBef>
                <a:spcPct val="0"/>
              </a:spcBef>
            </a:pPr>
            <a:r>
              <a:rPr lang="en-US" sz="1400" smtClean="0"/>
              <a:t>Outcomes are about change and identify what and for whom it will happen.  For this program we have one obvious outcome-increasing reading skills. </a:t>
            </a:r>
          </a:p>
          <a:p>
            <a:pPr eaLnBrk="1" hangingPunct="1">
              <a:spcBef>
                <a:spcPct val="0"/>
              </a:spcBef>
            </a:pPr>
            <a:endParaRPr lang="en-US" sz="1400"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3"/>
          <p:cNvSpPr>
            <a:spLocks noGrp="1" noChangeArrowheads="1"/>
          </p:cNvSpPr>
          <p:nvPr>
            <p:ph type="dt" sz="quarter" idx="1"/>
          </p:nvPr>
        </p:nvSpPr>
        <p:spPr>
          <a:noFill/>
        </p:spPr>
        <p:txBody>
          <a:bodyPr/>
          <a:lstStyle/>
          <a:p>
            <a:fld id="{73E45389-2AAD-4C31-A31E-5F6A1E05418E}" type="datetime1">
              <a:rPr lang="en-US" smtClean="0"/>
              <a:pPr/>
              <a:t>2/14/2013</a:t>
            </a:fld>
            <a:endParaRPr lang="en-US" smtClean="0"/>
          </a:p>
        </p:txBody>
      </p:sp>
      <p:sp>
        <p:nvSpPr>
          <p:cNvPr id="97283" name="Rectangle 7"/>
          <p:cNvSpPr>
            <a:spLocks noGrp="1" noChangeArrowheads="1"/>
          </p:cNvSpPr>
          <p:nvPr>
            <p:ph type="sldNum" sz="quarter" idx="5"/>
          </p:nvPr>
        </p:nvSpPr>
        <p:spPr>
          <a:noFill/>
        </p:spPr>
        <p:txBody>
          <a:bodyPr/>
          <a:lstStyle/>
          <a:p>
            <a:fld id="{8B2B7236-63FD-4CFF-B177-643FC2F16183}" type="slidenum">
              <a:rPr lang="en-US" smtClean="0"/>
              <a:pPr/>
              <a:t>11</a:t>
            </a:fld>
            <a:endParaRPr lang="en-US" smtClean="0"/>
          </a:p>
        </p:txBody>
      </p:sp>
      <p:sp>
        <p:nvSpPr>
          <p:cNvPr id="97284" name="Slide Image Placeholder 1"/>
          <p:cNvSpPr>
            <a:spLocks noGrp="1" noRot="1" noChangeAspect="1" noTextEdit="1"/>
          </p:cNvSpPr>
          <p:nvPr>
            <p:ph type="sldImg"/>
          </p:nvPr>
        </p:nvSpPr>
        <p:spPr>
          <a:xfrm>
            <a:off x="1308100" y="692150"/>
            <a:ext cx="4322763" cy="3457575"/>
          </a:xfrm>
          <a:ln/>
        </p:spPr>
      </p:sp>
      <p:sp>
        <p:nvSpPr>
          <p:cNvPr id="97285" name="Notes Placeholder 2"/>
          <p:cNvSpPr>
            <a:spLocks noGrp="1"/>
          </p:cNvSpPr>
          <p:nvPr>
            <p:ph type="body" idx="1"/>
          </p:nvPr>
        </p:nvSpPr>
        <p:spPr>
          <a:noFill/>
          <a:ln/>
        </p:spPr>
        <p:txBody>
          <a:bodyPr lIns="91970" tIns="45984" rIns="91970" bIns="45984"/>
          <a:lstStyle/>
          <a:p>
            <a:pPr eaLnBrk="1" hangingPunct="1">
              <a:spcBef>
                <a:spcPct val="0"/>
              </a:spcBef>
            </a:pPr>
            <a:r>
              <a:rPr lang="en-US" sz="1400" smtClean="0"/>
              <a:t>Now let’s go through each step.</a:t>
            </a:r>
          </a:p>
          <a:p>
            <a:pPr eaLnBrk="1" hangingPunct="1">
              <a:spcBef>
                <a:spcPct val="0"/>
              </a:spcBef>
            </a:pPr>
            <a:endParaRPr lang="en-US" sz="1400" smtClean="0"/>
          </a:p>
          <a:p>
            <a:pPr eaLnBrk="1" hangingPunct="1">
              <a:spcBef>
                <a:spcPct val="0"/>
              </a:spcBef>
            </a:pPr>
            <a:r>
              <a:rPr lang="en-US" sz="1400" smtClean="0"/>
              <a:t>First we have the Needs or Problems Identified. This is especially important to potential funders.  They want to know that YOU know </a:t>
            </a:r>
            <a:r>
              <a:rPr lang="en-US" sz="1400" b="1" smtClean="0"/>
              <a:t>what </a:t>
            </a:r>
            <a:r>
              <a:rPr lang="en-US" sz="1400" smtClean="0"/>
              <a:t>you are doing and </a:t>
            </a:r>
            <a:r>
              <a:rPr lang="en-US" sz="1400" b="1" smtClean="0"/>
              <a:t>why.</a:t>
            </a:r>
          </a:p>
          <a:p>
            <a:pPr eaLnBrk="1" hangingPunct="1">
              <a:spcBef>
                <a:spcPct val="0"/>
              </a:spcBef>
            </a:pPr>
            <a:endParaRPr lang="en-US" sz="1400" smtClean="0"/>
          </a:p>
          <a:p>
            <a:pPr eaLnBrk="1" hangingPunct="1">
              <a:spcBef>
                <a:spcPct val="0"/>
              </a:spcBef>
            </a:pPr>
            <a:r>
              <a:rPr lang="en-US" sz="1400" smtClean="0"/>
              <a:t>The needs directly tie to your Program Goals. </a:t>
            </a:r>
          </a:p>
        </p:txBody>
      </p:sp>
      <p:sp>
        <p:nvSpPr>
          <p:cNvPr id="97286" name="Slide Number Placeholder 3"/>
          <p:cNvSpPr txBox="1">
            <a:spLocks noGrp="1"/>
          </p:cNvSpPr>
          <p:nvPr/>
        </p:nvSpPr>
        <p:spPr bwMode="auto">
          <a:xfrm>
            <a:off x="3930650" y="8759825"/>
            <a:ext cx="3003550" cy="460375"/>
          </a:xfrm>
          <a:prstGeom prst="rect">
            <a:avLst/>
          </a:prstGeom>
          <a:noFill/>
          <a:ln w="9525">
            <a:noFill/>
            <a:miter lim="800000"/>
            <a:headEnd/>
            <a:tailEnd/>
          </a:ln>
        </p:spPr>
        <p:txBody>
          <a:bodyPr lIns="91970" tIns="45984" rIns="91970" bIns="45984" anchor="b"/>
          <a:lstStyle/>
          <a:p>
            <a:pPr algn="r" defTabSz="919163"/>
            <a:fld id="{D0B9CD11-2B09-4421-817E-1D65DD721175}" type="slidenum">
              <a:rPr lang="en-US" sz="1200"/>
              <a:pPr algn="r" defTabSz="919163"/>
              <a:t>11</a:t>
            </a:fld>
            <a:endParaRPr lang="en-US" sz="120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3"/>
          <p:cNvSpPr>
            <a:spLocks noGrp="1" noChangeArrowheads="1"/>
          </p:cNvSpPr>
          <p:nvPr>
            <p:ph type="dt" sz="quarter" idx="1"/>
          </p:nvPr>
        </p:nvSpPr>
        <p:spPr>
          <a:noFill/>
        </p:spPr>
        <p:txBody>
          <a:bodyPr/>
          <a:lstStyle/>
          <a:p>
            <a:fld id="{A0E15AB1-ADBC-4500-AC67-E7974A69B542}" type="datetime1">
              <a:rPr lang="en-US" smtClean="0"/>
              <a:pPr/>
              <a:t>2/14/2013</a:t>
            </a:fld>
            <a:endParaRPr lang="en-US" smtClean="0"/>
          </a:p>
        </p:txBody>
      </p:sp>
      <p:sp>
        <p:nvSpPr>
          <p:cNvPr id="98307" name="Rectangle 7"/>
          <p:cNvSpPr>
            <a:spLocks noGrp="1" noChangeArrowheads="1"/>
          </p:cNvSpPr>
          <p:nvPr>
            <p:ph type="sldNum" sz="quarter" idx="5"/>
          </p:nvPr>
        </p:nvSpPr>
        <p:spPr>
          <a:noFill/>
        </p:spPr>
        <p:txBody>
          <a:bodyPr/>
          <a:lstStyle/>
          <a:p>
            <a:fld id="{DD8F6705-36C4-4527-8146-A02AA879A2F9}" type="slidenum">
              <a:rPr lang="en-US" smtClean="0"/>
              <a:pPr/>
              <a:t>12</a:t>
            </a:fld>
            <a:endParaRPr lang="en-US" smtClean="0"/>
          </a:p>
        </p:txBody>
      </p:sp>
      <p:sp>
        <p:nvSpPr>
          <p:cNvPr id="98308" name="Slide Image Placeholder 1"/>
          <p:cNvSpPr>
            <a:spLocks noGrp="1" noRot="1" noChangeAspect="1" noTextEdit="1"/>
          </p:cNvSpPr>
          <p:nvPr>
            <p:ph type="sldImg"/>
          </p:nvPr>
        </p:nvSpPr>
        <p:spPr>
          <a:xfrm>
            <a:off x="1308100" y="692150"/>
            <a:ext cx="4322763" cy="3457575"/>
          </a:xfrm>
          <a:ln/>
        </p:spPr>
      </p:sp>
      <p:sp>
        <p:nvSpPr>
          <p:cNvPr id="98309" name="Notes Placeholder 2"/>
          <p:cNvSpPr>
            <a:spLocks noGrp="1"/>
          </p:cNvSpPr>
          <p:nvPr>
            <p:ph type="body" idx="1"/>
          </p:nvPr>
        </p:nvSpPr>
        <p:spPr>
          <a:noFill/>
          <a:ln/>
        </p:spPr>
        <p:txBody>
          <a:bodyPr lIns="91970" tIns="45984" rIns="91970" bIns="45984"/>
          <a:lstStyle/>
          <a:p>
            <a:pPr eaLnBrk="1" hangingPunct="1">
              <a:spcBef>
                <a:spcPct val="0"/>
              </a:spcBef>
            </a:pPr>
            <a:r>
              <a:rPr lang="en-US" sz="1400" smtClean="0"/>
              <a:t>What is the Goal of your program—this is how you will actually address the Need or Problem.</a:t>
            </a:r>
          </a:p>
        </p:txBody>
      </p:sp>
      <p:sp>
        <p:nvSpPr>
          <p:cNvPr id="98310" name="Slide Number Placeholder 3"/>
          <p:cNvSpPr txBox="1">
            <a:spLocks noGrp="1"/>
          </p:cNvSpPr>
          <p:nvPr/>
        </p:nvSpPr>
        <p:spPr bwMode="auto">
          <a:xfrm>
            <a:off x="3930650" y="8759825"/>
            <a:ext cx="3003550" cy="460375"/>
          </a:xfrm>
          <a:prstGeom prst="rect">
            <a:avLst/>
          </a:prstGeom>
          <a:noFill/>
          <a:ln w="9525">
            <a:noFill/>
            <a:miter lim="800000"/>
            <a:headEnd/>
            <a:tailEnd/>
          </a:ln>
        </p:spPr>
        <p:txBody>
          <a:bodyPr lIns="91970" tIns="45984" rIns="91970" bIns="45984" anchor="b"/>
          <a:lstStyle/>
          <a:p>
            <a:pPr algn="r" defTabSz="919163"/>
            <a:fld id="{082EDF23-7E59-4DBF-A339-4B9091AED8C0}" type="slidenum">
              <a:rPr lang="en-US" sz="1200"/>
              <a:pPr algn="r" defTabSz="919163"/>
              <a:t>12</a:t>
            </a:fld>
            <a:endParaRPr lang="en-US" sz="120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3"/>
          <p:cNvSpPr>
            <a:spLocks noGrp="1" noChangeArrowheads="1"/>
          </p:cNvSpPr>
          <p:nvPr>
            <p:ph type="dt" sz="quarter" idx="1"/>
          </p:nvPr>
        </p:nvSpPr>
        <p:spPr>
          <a:noFill/>
        </p:spPr>
        <p:txBody>
          <a:bodyPr/>
          <a:lstStyle/>
          <a:p>
            <a:fld id="{118E2B89-8F04-425D-9FC1-75BD6B3F98D8}" type="datetime1">
              <a:rPr lang="en-US" smtClean="0"/>
              <a:pPr/>
              <a:t>2/14/2013</a:t>
            </a:fld>
            <a:endParaRPr lang="en-US" smtClean="0"/>
          </a:p>
        </p:txBody>
      </p:sp>
      <p:sp>
        <p:nvSpPr>
          <p:cNvPr id="99331" name="Rectangle 7"/>
          <p:cNvSpPr>
            <a:spLocks noGrp="1" noChangeArrowheads="1"/>
          </p:cNvSpPr>
          <p:nvPr>
            <p:ph type="sldNum" sz="quarter" idx="5"/>
          </p:nvPr>
        </p:nvSpPr>
        <p:spPr>
          <a:noFill/>
        </p:spPr>
        <p:txBody>
          <a:bodyPr/>
          <a:lstStyle/>
          <a:p>
            <a:fld id="{4CCF9FB7-BFAF-466F-AC5B-03FAA8271D42}" type="slidenum">
              <a:rPr lang="en-US" smtClean="0"/>
              <a:pPr/>
              <a:t>13</a:t>
            </a:fld>
            <a:endParaRPr lang="en-US" smtClean="0"/>
          </a:p>
        </p:txBody>
      </p:sp>
      <p:sp>
        <p:nvSpPr>
          <p:cNvPr id="99332" name="Rectangle 7"/>
          <p:cNvSpPr txBox="1">
            <a:spLocks noGrp="1" noChangeArrowheads="1"/>
          </p:cNvSpPr>
          <p:nvPr/>
        </p:nvSpPr>
        <p:spPr bwMode="auto">
          <a:xfrm>
            <a:off x="3930650" y="8759825"/>
            <a:ext cx="3003550" cy="460375"/>
          </a:xfrm>
          <a:prstGeom prst="rect">
            <a:avLst/>
          </a:prstGeom>
          <a:noFill/>
          <a:ln w="9525">
            <a:noFill/>
            <a:miter lim="800000"/>
            <a:headEnd/>
            <a:tailEnd/>
          </a:ln>
        </p:spPr>
        <p:txBody>
          <a:bodyPr lIns="91970" tIns="45984" rIns="91970" bIns="45984" anchor="b"/>
          <a:lstStyle/>
          <a:p>
            <a:pPr algn="r" defTabSz="919163"/>
            <a:fld id="{8DFBE047-9247-416D-95E4-A993AE30331F}" type="slidenum">
              <a:rPr lang="en-US" sz="1200"/>
              <a:pPr algn="r" defTabSz="919163"/>
              <a:t>13</a:t>
            </a:fld>
            <a:endParaRPr lang="en-US" sz="1200"/>
          </a:p>
        </p:txBody>
      </p:sp>
      <p:sp>
        <p:nvSpPr>
          <p:cNvPr id="99333" name="Rectangle 2"/>
          <p:cNvSpPr>
            <a:spLocks noGrp="1" noRot="1" noChangeAspect="1" noChangeArrowheads="1" noTextEdit="1"/>
          </p:cNvSpPr>
          <p:nvPr>
            <p:ph type="sldImg"/>
          </p:nvPr>
        </p:nvSpPr>
        <p:spPr>
          <a:xfrm>
            <a:off x="1308100" y="692150"/>
            <a:ext cx="4322763" cy="3457575"/>
          </a:xfrm>
          <a:ln/>
        </p:spPr>
      </p:sp>
      <p:sp>
        <p:nvSpPr>
          <p:cNvPr id="99334" name="Rectangle 3"/>
          <p:cNvSpPr>
            <a:spLocks noGrp="1" noChangeArrowheads="1"/>
          </p:cNvSpPr>
          <p:nvPr>
            <p:ph type="body" idx="1"/>
          </p:nvPr>
        </p:nvSpPr>
        <p:spPr>
          <a:xfrm>
            <a:off x="923925" y="4379913"/>
            <a:ext cx="5086350" cy="4497387"/>
          </a:xfrm>
          <a:solidFill>
            <a:srgbClr val="FFFFFF"/>
          </a:solidFill>
          <a:ln>
            <a:solidFill>
              <a:srgbClr val="000000"/>
            </a:solidFill>
          </a:ln>
        </p:spPr>
        <p:txBody>
          <a:bodyPr lIns="91970" tIns="45984" rIns="91970" bIns="45984"/>
          <a:lstStyle/>
          <a:p>
            <a:pPr eaLnBrk="1" hangingPunct="1">
              <a:spcBef>
                <a:spcPct val="0"/>
              </a:spcBef>
            </a:pPr>
            <a:r>
              <a:rPr lang="en-US" sz="1400" smtClean="0">
                <a:cs typeface="Times New Roman" pitchFamily="18" charset="0"/>
              </a:rPr>
              <a:t>Next Identify the </a:t>
            </a:r>
            <a:r>
              <a:rPr lang="en-US" sz="1400" b="1" smtClean="0">
                <a:cs typeface="Times New Roman" pitchFamily="18" charset="0"/>
              </a:rPr>
              <a:t>INPUTS or resources </a:t>
            </a:r>
            <a:r>
              <a:rPr lang="en-US" sz="1400" smtClean="0">
                <a:cs typeface="Times New Roman" pitchFamily="18" charset="0"/>
              </a:rPr>
              <a:t>you will need to carry out the program.  This will be specific to you program.  </a:t>
            </a:r>
          </a:p>
          <a:p>
            <a:pPr eaLnBrk="1" hangingPunct="1">
              <a:spcBef>
                <a:spcPct val="0"/>
              </a:spcBef>
            </a:pPr>
            <a:endParaRPr lang="en-US" sz="1400" smtClean="0">
              <a:cs typeface="Times New Roman" pitchFamily="18" charset="0"/>
            </a:endParaRPr>
          </a:p>
          <a:p>
            <a:pPr eaLnBrk="1" hangingPunct="1">
              <a:spcBef>
                <a:spcPct val="0"/>
              </a:spcBef>
            </a:pPr>
            <a:r>
              <a:rPr lang="en-US" sz="1400" smtClean="0">
                <a:cs typeface="Times New Roman" pitchFamily="18" charset="0"/>
              </a:rPr>
              <a:t>A good place to start with the identification of inputs is a budget in an existing program.  </a:t>
            </a:r>
          </a:p>
          <a:p>
            <a:pPr eaLnBrk="1" hangingPunct="1">
              <a:spcBef>
                <a:spcPct val="0"/>
              </a:spcBef>
            </a:pPr>
            <a:endParaRPr lang="en-US" sz="1400" smtClean="0">
              <a:cs typeface="Times New Roman" pitchFamily="18" charset="0"/>
            </a:endParaRPr>
          </a:p>
          <a:p>
            <a:pPr eaLnBrk="1" hangingPunct="1">
              <a:spcBef>
                <a:spcPct val="0"/>
              </a:spcBef>
            </a:pPr>
            <a:r>
              <a:rPr lang="en-US" sz="1400" smtClean="0">
                <a:cs typeface="Times New Roman" pitchFamily="18" charset="0"/>
              </a:rPr>
              <a:t>For a new program, think of it as all of the general categories on the budget. </a:t>
            </a:r>
          </a:p>
          <a:p>
            <a:pPr eaLnBrk="1" hangingPunct="1">
              <a:spcBef>
                <a:spcPct val="0"/>
              </a:spcBef>
            </a:pPr>
            <a:endParaRPr lang="en-US" sz="1400" smtClean="0">
              <a:cs typeface="Times New Roman" pitchFamily="18" charset="0"/>
            </a:endParaRPr>
          </a:p>
          <a:p>
            <a:pPr eaLnBrk="1" hangingPunct="1">
              <a:spcBef>
                <a:spcPct val="0"/>
              </a:spcBef>
            </a:pPr>
            <a:r>
              <a:rPr lang="en-US" sz="1400" smtClean="0">
                <a:cs typeface="Times New Roman" pitchFamily="18" charset="0"/>
              </a:rPr>
              <a:t>Who will staff the program?</a:t>
            </a:r>
          </a:p>
          <a:p>
            <a:pPr eaLnBrk="1" hangingPunct="1">
              <a:spcBef>
                <a:spcPct val="0"/>
              </a:spcBef>
            </a:pPr>
            <a:r>
              <a:rPr lang="en-US" sz="1400" smtClean="0">
                <a:cs typeface="Times New Roman" pitchFamily="18" charset="0"/>
              </a:rPr>
              <a:t>Will you need space?</a:t>
            </a:r>
          </a:p>
          <a:p>
            <a:pPr eaLnBrk="1" hangingPunct="1">
              <a:spcBef>
                <a:spcPct val="0"/>
              </a:spcBef>
            </a:pPr>
            <a:r>
              <a:rPr lang="en-US" sz="1400" smtClean="0">
                <a:cs typeface="Times New Roman" pitchFamily="18" charset="0"/>
              </a:rPr>
              <a:t>What will you need in the space?</a:t>
            </a:r>
          </a:p>
          <a:p>
            <a:pPr eaLnBrk="1" hangingPunct="1">
              <a:spcBef>
                <a:spcPct val="0"/>
              </a:spcBef>
            </a:pPr>
            <a:r>
              <a:rPr lang="en-US" sz="1400" smtClean="0">
                <a:cs typeface="Times New Roman" pitchFamily="18" charset="0"/>
              </a:rPr>
              <a:t>Will you have any partners?  Who?</a:t>
            </a:r>
          </a:p>
          <a:p>
            <a:pPr eaLnBrk="1" hangingPunct="1">
              <a:spcBef>
                <a:spcPct val="0"/>
              </a:spcBef>
            </a:pPr>
            <a:r>
              <a:rPr lang="en-US" sz="1400" smtClean="0">
                <a:cs typeface="Times New Roman" pitchFamily="18" charset="0"/>
              </a:rPr>
              <a:t>What about Equipment and Supplies</a:t>
            </a:r>
          </a:p>
          <a:p>
            <a:pPr eaLnBrk="1" hangingPunct="1">
              <a:spcBef>
                <a:spcPct val="0"/>
              </a:spcBef>
            </a:pPr>
            <a:r>
              <a:rPr lang="en-US" sz="1400" smtClean="0">
                <a:cs typeface="Times New Roman" pitchFamily="18" charset="0"/>
              </a:rPr>
              <a:t>Any special technology?</a:t>
            </a:r>
          </a:p>
          <a:p>
            <a:pPr eaLnBrk="1" hangingPunct="1">
              <a:spcBef>
                <a:spcPct val="0"/>
              </a:spcBef>
            </a:pPr>
            <a:r>
              <a:rPr lang="en-US" sz="1400" smtClean="0">
                <a:cs typeface="Times New Roman" pitchFamily="18" charset="0"/>
              </a:rPr>
              <a:t>Are there special training needs?</a:t>
            </a:r>
          </a:p>
          <a:p>
            <a:pPr eaLnBrk="1" hangingPunct="1">
              <a:spcBef>
                <a:spcPct val="0"/>
              </a:spcBef>
            </a:pPr>
            <a:endParaRPr lang="en-US" sz="1400" smtClean="0">
              <a:cs typeface="Times New Roman" pitchFamily="18" charset="0"/>
            </a:endParaRPr>
          </a:p>
          <a:p>
            <a:pPr eaLnBrk="1" hangingPunct="1">
              <a:spcBef>
                <a:spcPct val="0"/>
              </a:spcBef>
            </a:pPr>
            <a:r>
              <a:rPr lang="en-US" sz="1400" smtClean="0">
                <a:cs typeface="Times New Roman" pitchFamily="18" charset="0"/>
              </a:rPr>
              <a:t>Special note:  don’t limit your resources to what a grant might provide.  Thank of the big picture and describe everything you need to fully implement the project successfully.</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3"/>
          <p:cNvSpPr>
            <a:spLocks noGrp="1" noChangeArrowheads="1"/>
          </p:cNvSpPr>
          <p:nvPr>
            <p:ph type="dt" sz="quarter" idx="1"/>
          </p:nvPr>
        </p:nvSpPr>
        <p:spPr>
          <a:noFill/>
        </p:spPr>
        <p:txBody>
          <a:bodyPr/>
          <a:lstStyle/>
          <a:p>
            <a:fld id="{286C5B26-7DC4-4E9B-88AA-559C033B6645}" type="datetime1">
              <a:rPr lang="en-US" smtClean="0"/>
              <a:pPr/>
              <a:t>2/14/2013</a:t>
            </a:fld>
            <a:endParaRPr lang="en-US" smtClean="0"/>
          </a:p>
        </p:txBody>
      </p:sp>
      <p:sp>
        <p:nvSpPr>
          <p:cNvPr id="100355" name="Rectangle 7"/>
          <p:cNvSpPr>
            <a:spLocks noGrp="1" noChangeArrowheads="1"/>
          </p:cNvSpPr>
          <p:nvPr>
            <p:ph type="sldNum" sz="quarter" idx="5"/>
          </p:nvPr>
        </p:nvSpPr>
        <p:spPr>
          <a:noFill/>
        </p:spPr>
        <p:txBody>
          <a:bodyPr/>
          <a:lstStyle/>
          <a:p>
            <a:fld id="{6C4AE3A8-96FF-4869-89AA-FC5ED064768C}" type="slidenum">
              <a:rPr lang="en-US" smtClean="0"/>
              <a:pPr/>
              <a:t>14</a:t>
            </a:fld>
            <a:endParaRPr lang="en-US" smtClean="0"/>
          </a:p>
        </p:txBody>
      </p:sp>
      <p:sp>
        <p:nvSpPr>
          <p:cNvPr id="100356" name="Rectangle 7"/>
          <p:cNvSpPr txBox="1">
            <a:spLocks noGrp="1" noChangeArrowheads="1"/>
          </p:cNvSpPr>
          <p:nvPr/>
        </p:nvSpPr>
        <p:spPr bwMode="auto">
          <a:xfrm>
            <a:off x="3930650" y="8759825"/>
            <a:ext cx="3003550" cy="460375"/>
          </a:xfrm>
          <a:prstGeom prst="rect">
            <a:avLst/>
          </a:prstGeom>
          <a:noFill/>
          <a:ln w="9525">
            <a:noFill/>
            <a:miter lim="800000"/>
            <a:headEnd/>
            <a:tailEnd/>
          </a:ln>
        </p:spPr>
        <p:txBody>
          <a:bodyPr lIns="91970" tIns="45984" rIns="91970" bIns="45984" anchor="b"/>
          <a:lstStyle/>
          <a:p>
            <a:pPr algn="r" defTabSz="919163"/>
            <a:fld id="{F4DC6C35-14C4-4AED-A7CC-FCE6B28480EF}" type="slidenum">
              <a:rPr lang="en-US" sz="1200"/>
              <a:pPr algn="r" defTabSz="919163"/>
              <a:t>14</a:t>
            </a:fld>
            <a:endParaRPr lang="en-US" sz="1200"/>
          </a:p>
        </p:txBody>
      </p:sp>
      <p:sp>
        <p:nvSpPr>
          <p:cNvPr id="100357" name="Rectangle 2"/>
          <p:cNvSpPr>
            <a:spLocks noGrp="1" noRot="1" noChangeAspect="1" noChangeArrowheads="1" noTextEdit="1"/>
          </p:cNvSpPr>
          <p:nvPr>
            <p:ph type="sldImg"/>
          </p:nvPr>
        </p:nvSpPr>
        <p:spPr>
          <a:xfrm>
            <a:off x="1308100" y="692150"/>
            <a:ext cx="4322763" cy="3457575"/>
          </a:xfrm>
          <a:ln/>
        </p:spPr>
      </p:sp>
      <p:sp>
        <p:nvSpPr>
          <p:cNvPr id="100358" name="Rectangle 3"/>
          <p:cNvSpPr>
            <a:spLocks noGrp="1" noChangeArrowheads="1"/>
          </p:cNvSpPr>
          <p:nvPr>
            <p:ph type="body" idx="1"/>
          </p:nvPr>
        </p:nvSpPr>
        <p:spPr>
          <a:noFill/>
          <a:ln/>
        </p:spPr>
        <p:txBody>
          <a:bodyPr lIns="91970" tIns="45984" rIns="91970" bIns="45984"/>
          <a:lstStyle/>
          <a:p>
            <a:pPr eaLnBrk="1" hangingPunct="1">
              <a:spcBef>
                <a:spcPct val="0"/>
              </a:spcBef>
            </a:pPr>
            <a:r>
              <a:rPr lang="en-US" sz="1400" smtClean="0">
                <a:cs typeface="Times New Roman" pitchFamily="18" charset="0"/>
              </a:rPr>
              <a:t>Your activities relate to the specific research-based practices that will be utilized during your project.</a:t>
            </a:r>
          </a:p>
          <a:p>
            <a:pPr eaLnBrk="1" hangingPunct="1">
              <a:spcBef>
                <a:spcPct val="0"/>
              </a:spcBef>
            </a:pPr>
            <a:endParaRPr lang="en-US" sz="1400" smtClean="0">
              <a:cs typeface="Times New Roman" pitchFamily="18" charset="0"/>
            </a:endParaRPr>
          </a:p>
          <a:p>
            <a:pPr eaLnBrk="1" hangingPunct="1">
              <a:spcBef>
                <a:spcPct val="0"/>
              </a:spcBef>
            </a:pPr>
            <a:r>
              <a:rPr lang="en-US" sz="1400" smtClean="0">
                <a:cs typeface="Times New Roman" pitchFamily="18" charset="0"/>
              </a:rPr>
              <a:t>These will be used when you develop your budget and timeline for project management.</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3"/>
          <p:cNvSpPr>
            <a:spLocks noGrp="1" noChangeArrowheads="1"/>
          </p:cNvSpPr>
          <p:nvPr>
            <p:ph type="dt" sz="quarter" idx="1"/>
          </p:nvPr>
        </p:nvSpPr>
        <p:spPr>
          <a:noFill/>
        </p:spPr>
        <p:txBody>
          <a:bodyPr/>
          <a:lstStyle/>
          <a:p>
            <a:fld id="{F3B55B4E-3A38-4ECE-ADAE-A17FCDA0E029}" type="datetime1">
              <a:rPr lang="en-US" smtClean="0"/>
              <a:pPr/>
              <a:t>2/14/2013</a:t>
            </a:fld>
            <a:endParaRPr lang="en-US" smtClean="0"/>
          </a:p>
        </p:txBody>
      </p:sp>
      <p:sp>
        <p:nvSpPr>
          <p:cNvPr id="101379" name="Rectangle 7"/>
          <p:cNvSpPr>
            <a:spLocks noGrp="1" noChangeArrowheads="1"/>
          </p:cNvSpPr>
          <p:nvPr>
            <p:ph type="sldNum" sz="quarter" idx="5"/>
          </p:nvPr>
        </p:nvSpPr>
        <p:spPr>
          <a:noFill/>
        </p:spPr>
        <p:txBody>
          <a:bodyPr/>
          <a:lstStyle/>
          <a:p>
            <a:fld id="{780A2DA5-625E-4A06-97E2-40E33D608FFD}" type="slidenum">
              <a:rPr lang="en-US" smtClean="0"/>
              <a:pPr/>
              <a:t>15</a:t>
            </a:fld>
            <a:endParaRPr lang="en-US" smtClean="0"/>
          </a:p>
        </p:txBody>
      </p:sp>
      <p:sp>
        <p:nvSpPr>
          <p:cNvPr id="101380" name="Rectangle 7"/>
          <p:cNvSpPr txBox="1">
            <a:spLocks noGrp="1" noChangeArrowheads="1"/>
          </p:cNvSpPr>
          <p:nvPr/>
        </p:nvSpPr>
        <p:spPr bwMode="auto">
          <a:xfrm>
            <a:off x="3930650" y="8759825"/>
            <a:ext cx="3003550" cy="460375"/>
          </a:xfrm>
          <a:prstGeom prst="rect">
            <a:avLst/>
          </a:prstGeom>
          <a:noFill/>
          <a:ln w="9525">
            <a:noFill/>
            <a:miter lim="800000"/>
            <a:headEnd/>
            <a:tailEnd/>
          </a:ln>
        </p:spPr>
        <p:txBody>
          <a:bodyPr lIns="91970" tIns="45984" rIns="91970" bIns="45984" anchor="b"/>
          <a:lstStyle/>
          <a:p>
            <a:pPr algn="r" defTabSz="919163"/>
            <a:fld id="{9BC1FA4D-C347-49AF-98EA-8CE6A9486E6A}" type="slidenum">
              <a:rPr lang="en-US" sz="1200"/>
              <a:pPr algn="r" defTabSz="919163"/>
              <a:t>15</a:t>
            </a:fld>
            <a:endParaRPr lang="en-US" sz="1200"/>
          </a:p>
        </p:txBody>
      </p:sp>
      <p:sp>
        <p:nvSpPr>
          <p:cNvPr id="101381" name="Rectangle 2"/>
          <p:cNvSpPr>
            <a:spLocks noGrp="1" noRot="1" noChangeAspect="1" noChangeArrowheads="1" noTextEdit="1"/>
          </p:cNvSpPr>
          <p:nvPr>
            <p:ph type="sldImg"/>
          </p:nvPr>
        </p:nvSpPr>
        <p:spPr>
          <a:xfrm>
            <a:off x="1308100" y="692150"/>
            <a:ext cx="4322763" cy="3457575"/>
          </a:xfrm>
          <a:ln/>
        </p:spPr>
      </p:sp>
      <p:sp>
        <p:nvSpPr>
          <p:cNvPr id="101382" name="Rectangle 3"/>
          <p:cNvSpPr>
            <a:spLocks noGrp="1" noChangeArrowheads="1"/>
          </p:cNvSpPr>
          <p:nvPr>
            <p:ph type="body" idx="1"/>
          </p:nvPr>
        </p:nvSpPr>
        <p:spPr>
          <a:solidFill>
            <a:srgbClr val="FFFFFF"/>
          </a:solidFill>
          <a:ln>
            <a:solidFill>
              <a:srgbClr val="000000"/>
            </a:solidFill>
          </a:ln>
        </p:spPr>
        <p:txBody>
          <a:bodyPr lIns="91970" tIns="45984" rIns="91970" bIns="45984"/>
          <a:lstStyle/>
          <a:p>
            <a:pPr eaLnBrk="1" hangingPunct="1">
              <a:spcBef>
                <a:spcPct val="0"/>
              </a:spcBef>
            </a:pPr>
            <a:r>
              <a:rPr lang="en-US" sz="1400" smtClean="0">
                <a:cs typeface="Times New Roman" pitchFamily="18" charset="0"/>
              </a:rPr>
              <a:t>Outputs answer the question . . . “what did we get for our money and time?”</a:t>
            </a:r>
          </a:p>
          <a:p>
            <a:pPr eaLnBrk="1" hangingPunct="1">
              <a:spcBef>
                <a:spcPct val="0"/>
              </a:spcBef>
            </a:pPr>
            <a:endParaRPr lang="en-US" sz="1400" smtClean="0">
              <a:cs typeface="Times New Roman" pitchFamily="18" charset="0"/>
            </a:endParaRPr>
          </a:p>
          <a:p>
            <a:pPr eaLnBrk="1" hangingPunct="1">
              <a:spcBef>
                <a:spcPct val="0"/>
              </a:spcBef>
            </a:pPr>
            <a:r>
              <a:rPr lang="en-US" sz="1400" smtClean="0">
                <a:cs typeface="Times New Roman" pitchFamily="18" charset="0"/>
              </a:rPr>
              <a:t>These should be specific and measurable to ensure that the project has the desired impact.  Clarification of outputs also helps to manage expectations of stakeholder groups.</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3"/>
          <p:cNvSpPr>
            <a:spLocks noGrp="1" noChangeArrowheads="1"/>
          </p:cNvSpPr>
          <p:nvPr>
            <p:ph type="dt" sz="quarter" idx="1"/>
          </p:nvPr>
        </p:nvSpPr>
        <p:spPr>
          <a:noFill/>
        </p:spPr>
        <p:txBody>
          <a:bodyPr/>
          <a:lstStyle/>
          <a:p>
            <a:fld id="{07B42E80-2872-4859-A8CC-E979987A7BA5}" type="datetime1">
              <a:rPr lang="en-US" smtClean="0"/>
              <a:pPr/>
              <a:t>2/14/2013</a:t>
            </a:fld>
            <a:endParaRPr lang="en-US" smtClean="0"/>
          </a:p>
        </p:txBody>
      </p:sp>
      <p:sp>
        <p:nvSpPr>
          <p:cNvPr id="102403" name="Rectangle 7"/>
          <p:cNvSpPr>
            <a:spLocks noGrp="1" noChangeArrowheads="1"/>
          </p:cNvSpPr>
          <p:nvPr>
            <p:ph type="sldNum" sz="quarter" idx="5"/>
          </p:nvPr>
        </p:nvSpPr>
        <p:spPr>
          <a:noFill/>
        </p:spPr>
        <p:txBody>
          <a:bodyPr/>
          <a:lstStyle/>
          <a:p>
            <a:fld id="{59583EF4-A3E1-49E1-8143-E9F490278424}" type="slidenum">
              <a:rPr lang="en-US" smtClean="0"/>
              <a:pPr/>
              <a:t>16</a:t>
            </a:fld>
            <a:endParaRPr lang="en-US" smtClean="0"/>
          </a:p>
        </p:txBody>
      </p:sp>
      <p:sp>
        <p:nvSpPr>
          <p:cNvPr id="102404" name="Rectangle 7"/>
          <p:cNvSpPr txBox="1">
            <a:spLocks noGrp="1" noChangeArrowheads="1"/>
          </p:cNvSpPr>
          <p:nvPr/>
        </p:nvSpPr>
        <p:spPr bwMode="auto">
          <a:xfrm>
            <a:off x="3930650" y="8759825"/>
            <a:ext cx="3003550" cy="460375"/>
          </a:xfrm>
          <a:prstGeom prst="rect">
            <a:avLst/>
          </a:prstGeom>
          <a:noFill/>
          <a:ln w="9525">
            <a:noFill/>
            <a:miter lim="800000"/>
            <a:headEnd/>
            <a:tailEnd/>
          </a:ln>
        </p:spPr>
        <p:txBody>
          <a:bodyPr lIns="91970" tIns="45984" rIns="91970" bIns="45984" anchor="b"/>
          <a:lstStyle/>
          <a:p>
            <a:pPr algn="r" defTabSz="919163"/>
            <a:fld id="{3B3A5A22-6831-4F7E-A4A3-4B3B5182A31B}" type="slidenum">
              <a:rPr lang="en-US" sz="1200"/>
              <a:pPr algn="r" defTabSz="919163"/>
              <a:t>16</a:t>
            </a:fld>
            <a:endParaRPr lang="en-US" sz="1200"/>
          </a:p>
        </p:txBody>
      </p:sp>
      <p:sp>
        <p:nvSpPr>
          <p:cNvPr id="102405" name="Rectangle 2"/>
          <p:cNvSpPr>
            <a:spLocks noGrp="1" noRot="1" noChangeAspect="1" noChangeArrowheads="1" noTextEdit="1"/>
          </p:cNvSpPr>
          <p:nvPr>
            <p:ph type="sldImg"/>
          </p:nvPr>
        </p:nvSpPr>
        <p:spPr>
          <a:xfrm>
            <a:off x="1308100" y="692150"/>
            <a:ext cx="4322763" cy="3457575"/>
          </a:xfrm>
          <a:ln/>
        </p:spPr>
      </p:sp>
      <p:sp>
        <p:nvSpPr>
          <p:cNvPr id="102406" name="Rectangle 3"/>
          <p:cNvSpPr>
            <a:spLocks noGrp="1" noChangeArrowheads="1"/>
          </p:cNvSpPr>
          <p:nvPr>
            <p:ph type="body" idx="1"/>
          </p:nvPr>
        </p:nvSpPr>
        <p:spPr>
          <a:solidFill>
            <a:srgbClr val="FFFFFF"/>
          </a:solidFill>
          <a:ln>
            <a:solidFill>
              <a:srgbClr val="000000"/>
            </a:solidFill>
          </a:ln>
        </p:spPr>
        <p:txBody>
          <a:bodyPr lIns="91970" tIns="45984" rIns="91970" bIns="45984"/>
          <a:lstStyle/>
          <a:p>
            <a:pPr eaLnBrk="1" hangingPunct="1">
              <a:spcBef>
                <a:spcPct val="0"/>
              </a:spcBef>
            </a:pPr>
            <a:r>
              <a:rPr lang="en-US" sz="1400" smtClean="0">
                <a:cs typeface="Times New Roman" pitchFamily="18" charset="0"/>
              </a:rPr>
              <a:t>Outcomes are about change.  They identify what you are expecting to happen and for whom or what it will happen.</a:t>
            </a:r>
          </a:p>
          <a:p>
            <a:pPr eaLnBrk="1" hangingPunct="1">
              <a:spcBef>
                <a:spcPct val="0"/>
              </a:spcBef>
            </a:pPr>
            <a:endParaRPr lang="en-US" sz="1400" smtClean="0">
              <a:cs typeface="Times New Roman" pitchFamily="18" charset="0"/>
            </a:endParaRPr>
          </a:p>
          <a:p>
            <a:pPr eaLnBrk="1" hangingPunct="1">
              <a:spcBef>
                <a:spcPct val="0"/>
              </a:spcBef>
            </a:pPr>
            <a:r>
              <a:rPr lang="en-US" sz="1400" smtClean="0">
                <a:cs typeface="Times New Roman" pitchFamily="18" charset="0"/>
              </a:rPr>
              <a:t>Outcomes measures, also called performance measures, are an a subject we could spend the entire day on.  But we don’t have time.  Right now you will need to know that outcomes are an expected part of any program effort and they need to be defined in your logic model.  You can obtain the assistance of an evaluation consultant to help you identify your outcomes.  In the cases of some federal projects, outcomes or performance measures are already identified.  For example, the Readiness and Emergency Management for Schools Grant measures the number of emergencies that a school or district is better able to manage as a result of the grant activities.</a:t>
            </a:r>
          </a:p>
          <a:p>
            <a:pPr eaLnBrk="1" hangingPunct="1">
              <a:spcBef>
                <a:spcPct val="0"/>
              </a:spcBef>
            </a:pPr>
            <a:endParaRPr lang="en-US" sz="1400" smtClean="0">
              <a:cs typeface="Times New Roman" pitchFamily="18" charset="0"/>
            </a:endParaRPr>
          </a:p>
          <a:p>
            <a:pPr eaLnBrk="1" hangingPunct="1">
              <a:spcBef>
                <a:spcPct val="0"/>
              </a:spcBef>
            </a:pPr>
            <a:r>
              <a:rPr lang="en-US" sz="1400" smtClean="0">
                <a:cs typeface="Times New Roman" pitchFamily="18" charset="0"/>
              </a:rPr>
              <a:t>All of the outcomes are tied to the goals of the program.</a:t>
            </a:r>
          </a:p>
          <a:p>
            <a:pPr eaLnBrk="1" hangingPunct="1">
              <a:spcBef>
                <a:spcPct val="0"/>
              </a:spcBef>
            </a:pPr>
            <a:r>
              <a:rPr lang="en-US" sz="1400" smtClean="0">
                <a:cs typeface="Times New Roman" pitchFamily="18" charset="0"/>
              </a:rPr>
              <a:t>They should be specific and measurable.</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3"/>
          <p:cNvSpPr>
            <a:spLocks noGrp="1" noChangeArrowheads="1"/>
          </p:cNvSpPr>
          <p:nvPr>
            <p:ph type="dt" sz="quarter" idx="1"/>
          </p:nvPr>
        </p:nvSpPr>
        <p:spPr>
          <a:noFill/>
        </p:spPr>
        <p:txBody>
          <a:bodyPr/>
          <a:lstStyle/>
          <a:p>
            <a:fld id="{58244692-9D9A-4D57-8B31-E52E83610F1D}" type="datetime1">
              <a:rPr lang="en-US" smtClean="0"/>
              <a:pPr/>
              <a:t>2/14/2013</a:t>
            </a:fld>
            <a:endParaRPr lang="en-US" smtClean="0"/>
          </a:p>
        </p:txBody>
      </p:sp>
      <p:sp>
        <p:nvSpPr>
          <p:cNvPr id="104451" name="Rectangle 7"/>
          <p:cNvSpPr>
            <a:spLocks noGrp="1" noChangeArrowheads="1"/>
          </p:cNvSpPr>
          <p:nvPr>
            <p:ph type="sldNum" sz="quarter" idx="5"/>
          </p:nvPr>
        </p:nvSpPr>
        <p:spPr>
          <a:noFill/>
        </p:spPr>
        <p:txBody>
          <a:bodyPr/>
          <a:lstStyle/>
          <a:p>
            <a:fld id="{501CDCF1-FC41-49ED-8BE7-7184DBD4E0EF}" type="slidenum">
              <a:rPr lang="en-US" smtClean="0"/>
              <a:pPr/>
              <a:t>17</a:t>
            </a:fld>
            <a:endParaRPr lang="en-US" smtClean="0"/>
          </a:p>
        </p:txBody>
      </p:sp>
      <p:sp>
        <p:nvSpPr>
          <p:cNvPr id="104452" name="Rectangle 2"/>
          <p:cNvSpPr>
            <a:spLocks noGrp="1" noRot="1" noChangeAspect="1" noChangeArrowheads="1" noTextEdit="1"/>
          </p:cNvSpPr>
          <p:nvPr>
            <p:ph type="sldImg"/>
          </p:nvPr>
        </p:nvSpPr>
        <p:spPr>
          <a:xfrm>
            <a:off x="1308100" y="692150"/>
            <a:ext cx="4322763" cy="3457575"/>
          </a:xfrm>
          <a:ln/>
        </p:spPr>
      </p:sp>
      <p:sp>
        <p:nvSpPr>
          <p:cNvPr id="104453" name="Rectangle 3"/>
          <p:cNvSpPr>
            <a:spLocks noGrp="1" noChangeArrowheads="1"/>
          </p:cNvSpPr>
          <p:nvPr>
            <p:ph type="body" idx="1"/>
          </p:nvPr>
        </p:nvSpPr>
        <p:spPr>
          <a:noFill/>
          <a:ln/>
        </p:spPr>
        <p:txBody>
          <a:bodyPr/>
          <a:lstStyle/>
          <a:p>
            <a:pPr eaLnBrk="1" hangingPunct="1"/>
            <a:r>
              <a:rPr lang="en-US" sz="1400" smtClean="0"/>
              <a:t>The use of the SMART outcomes is not new . . . Keep in mind that you may already have these as part of a strategic plan or school improvement plan.</a:t>
            </a:r>
          </a:p>
          <a:p>
            <a:pPr eaLnBrk="1" hangingPunct="1"/>
            <a:endParaRPr lang="en-US" sz="1400" smtClean="0"/>
          </a:p>
          <a:p>
            <a:pPr eaLnBrk="1" hangingPunct="1"/>
            <a:r>
              <a:rPr lang="en-US" sz="1400" smtClean="0"/>
              <a:t>If not, there are national outcomes that are expected for all students such as mastery of academic standards, graduation from high school, and participation in higher education.</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3"/>
          <p:cNvSpPr>
            <a:spLocks noGrp="1" noChangeArrowheads="1"/>
          </p:cNvSpPr>
          <p:nvPr>
            <p:ph type="dt" sz="quarter" idx="1"/>
          </p:nvPr>
        </p:nvSpPr>
        <p:spPr>
          <a:noFill/>
        </p:spPr>
        <p:txBody>
          <a:bodyPr/>
          <a:lstStyle/>
          <a:p>
            <a:fld id="{660B4DFC-5154-45EF-9E8C-0CB4AA7AC0AD}" type="datetime1">
              <a:rPr lang="en-US" smtClean="0"/>
              <a:pPr/>
              <a:t>2/14/2013</a:t>
            </a:fld>
            <a:endParaRPr lang="en-US" smtClean="0"/>
          </a:p>
        </p:txBody>
      </p:sp>
      <p:sp>
        <p:nvSpPr>
          <p:cNvPr id="105475" name="Rectangle 7"/>
          <p:cNvSpPr>
            <a:spLocks noGrp="1" noChangeArrowheads="1"/>
          </p:cNvSpPr>
          <p:nvPr>
            <p:ph type="sldNum" sz="quarter" idx="5"/>
          </p:nvPr>
        </p:nvSpPr>
        <p:spPr>
          <a:noFill/>
        </p:spPr>
        <p:txBody>
          <a:bodyPr/>
          <a:lstStyle/>
          <a:p>
            <a:fld id="{6E71A3EF-98DC-4CAF-B0FE-2017148C2277}" type="slidenum">
              <a:rPr lang="en-US" smtClean="0"/>
              <a:pPr/>
              <a:t>18</a:t>
            </a:fld>
            <a:endParaRPr lang="en-US" smtClean="0"/>
          </a:p>
        </p:txBody>
      </p:sp>
      <p:sp>
        <p:nvSpPr>
          <p:cNvPr id="105476" name="Rectangle 2"/>
          <p:cNvSpPr>
            <a:spLocks noGrp="1" noRot="1" noChangeAspect="1" noChangeArrowheads="1" noTextEdit="1"/>
          </p:cNvSpPr>
          <p:nvPr>
            <p:ph type="sldImg"/>
          </p:nvPr>
        </p:nvSpPr>
        <p:spPr>
          <a:ln/>
        </p:spPr>
      </p:sp>
      <p:sp>
        <p:nvSpPr>
          <p:cNvPr id="105477" name="Rectangle 3"/>
          <p:cNvSpPr>
            <a:spLocks noGrp="1" noChangeArrowheads="1"/>
          </p:cNvSpPr>
          <p:nvPr>
            <p:ph type="body" idx="1"/>
          </p:nvPr>
        </p:nvSpPr>
        <p:spPr>
          <a:noFill/>
          <a:ln/>
        </p:spPr>
        <p:txBody>
          <a:bodyPr/>
          <a:lstStyle/>
          <a:p>
            <a:pPr eaLnBrk="1" hangingPunct="1"/>
            <a:r>
              <a:rPr lang="en-US" sz="1400" smtClean="0"/>
              <a:t>Now, translate what you know about your project into a project goal statement.</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3"/>
          <p:cNvSpPr>
            <a:spLocks noGrp="1" noChangeArrowheads="1"/>
          </p:cNvSpPr>
          <p:nvPr>
            <p:ph type="dt" sz="quarter" idx="1"/>
          </p:nvPr>
        </p:nvSpPr>
        <p:spPr>
          <a:noFill/>
        </p:spPr>
        <p:txBody>
          <a:bodyPr/>
          <a:lstStyle/>
          <a:p>
            <a:fld id="{B3362067-2367-4715-9880-8F71D61CACCF}" type="datetime1">
              <a:rPr lang="en-US" smtClean="0"/>
              <a:pPr/>
              <a:t>2/14/2013</a:t>
            </a:fld>
            <a:endParaRPr lang="en-US" smtClean="0"/>
          </a:p>
        </p:txBody>
      </p:sp>
      <p:sp>
        <p:nvSpPr>
          <p:cNvPr id="106499" name="Rectangle 7"/>
          <p:cNvSpPr>
            <a:spLocks noGrp="1" noChangeArrowheads="1"/>
          </p:cNvSpPr>
          <p:nvPr>
            <p:ph type="sldNum" sz="quarter" idx="5"/>
          </p:nvPr>
        </p:nvSpPr>
        <p:spPr>
          <a:noFill/>
        </p:spPr>
        <p:txBody>
          <a:bodyPr/>
          <a:lstStyle/>
          <a:p>
            <a:fld id="{4ED72E4C-9ED0-481A-8BB3-B8848FA13469}" type="slidenum">
              <a:rPr lang="en-US" smtClean="0"/>
              <a:pPr/>
              <a:t>19</a:t>
            </a:fld>
            <a:endParaRPr lang="en-US" smtClean="0"/>
          </a:p>
        </p:txBody>
      </p:sp>
      <p:sp>
        <p:nvSpPr>
          <p:cNvPr id="106500" name="Rectangle 2"/>
          <p:cNvSpPr>
            <a:spLocks noGrp="1" noRot="1" noChangeAspect="1" noChangeArrowheads="1" noTextEdit="1"/>
          </p:cNvSpPr>
          <p:nvPr>
            <p:ph type="sldImg"/>
          </p:nvPr>
        </p:nvSpPr>
        <p:spPr>
          <a:ln/>
        </p:spPr>
      </p:sp>
      <p:sp>
        <p:nvSpPr>
          <p:cNvPr id="106501" name="Rectangle 3"/>
          <p:cNvSpPr>
            <a:spLocks noGrp="1" noChangeArrowheads="1"/>
          </p:cNvSpPr>
          <p:nvPr>
            <p:ph type="body" idx="1"/>
          </p:nvPr>
        </p:nvSpPr>
        <p:spPr>
          <a:noFill/>
          <a:ln/>
        </p:spPr>
        <p:txBody>
          <a:bodyPr/>
          <a:lstStyle/>
          <a:p>
            <a:pPr eaLnBrk="1" hangingPunct="1">
              <a:spcBef>
                <a:spcPct val="0"/>
              </a:spcBef>
            </a:pPr>
            <a:r>
              <a:rPr lang="en-US" sz="1400" smtClean="0"/>
              <a:t>Here’s an example of  a performance objective.</a:t>
            </a:r>
          </a:p>
          <a:p>
            <a:pPr eaLnBrk="1" hangingPunct="1">
              <a:spcBef>
                <a:spcPct val="0"/>
              </a:spcBef>
            </a:pPr>
            <a:endParaRPr lang="en-US" sz="1400" smtClean="0"/>
          </a:p>
          <a:p>
            <a:pPr eaLnBrk="1" hangingPunct="1">
              <a:spcBef>
                <a:spcPct val="0"/>
              </a:spcBef>
            </a:pPr>
            <a:r>
              <a:rPr lang="en-US" sz="1400" smtClean="0"/>
              <a:t>READ and REVIEW.</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3"/>
          <p:cNvSpPr>
            <a:spLocks noGrp="1" noChangeArrowheads="1"/>
          </p:cNvSpPr>
          <p:nvPr>
            <p:ph type="dt" sz="quarter" idx="1"/>
          </p:nvPr>
        </p:nvSpPr>
        <p:spPr>
          <a:noFill/>
        </p:spPr>
        <p:txBody>
          <a:bodyPr/>
          <a:lstStyle/>
          <a:p>
            <a:fld id="{59910E18-CBEB-446A-8F46-CD684181B42D}" type="datetime1">
              <a:rPr lang="en-US" smtClean="0"/>
              <a:pPr/>
              <a:t>2/14/2013</a:t>
            </a:fld>
            <a:endParaRPr lang="en-US" smtClean="0"/>
          </a:p>
        </p:txBody>
      </p:sp>
      <p:sp>
        <p:nvSpPr>
          <p:cNvPr id="88067" name="Rectangle 7"/>
          <p:cNvSpPr>
            <a:spLocks noGrp="1" noChangeArrowheads="1"/>
          </p:cNvSpPr>
          <p:nvPr>
            <p:ph type="sldNum" sz="quarter" idx="5"/>
          </p:nvPr>
        </p:nvSpPr>
        <p:spPr>
          <a:noFill/>
        </p:spPr>
        <p:txBody>
          <a:bodyPr/>
          <a:lstStyle/>
          <a:p>
            <a:fld id="{37D166A8-F2C4-47B9-AE76-11E7AE43A5C7}" type="slidenum">
              <a:rPr lang="en-US" smtClean="0"/>
              <a:pPr/>
              <a:t>2</a:t>
            </a:fld>
            <a:endParaRPr lang="en-US" smtClean="0"/>
          </a:p>
        </p:txBody>
      </p:sp>
      <p:sp>
        <p:nvSpPr>
          <p:cNvPr id="88068" name="Rectangle 2"/>
          <p:cNvSpPr>
            <a:spLocks noGrp="1" noRot="1" noChangeAspect="1" noChangeArrowheads="1" noTextEdit="1"/>
          </p:cNvSpPr>
          <p:nvPr>
            <p:ph type="sldImg"/>
          </p:nvPr>
        </p:nvSpPr>
        <p:spPr>
          <a:ln/>
        </p:spPr>
      </p:sp>
      <p:sp>
        <p:nvSpPr>
          <p:cNvPr id="94213" name="Rectangle 3"/>
          <p:cNvSpPr>
            <a:spLocks noGrp="1" noChangeArrowheads="1"/>
          </p:cNvSpPr>
          <p:nvPr>
            <p:ph type="body" idx="1"/>
          </p:nvPr>
        </p:nvSpPr>
        <p:spPr>
          <a:ln/>
        </p:spPr>
        <p:txBody>
          <a:bodyPr/>
          <a:lstStyle/>
          <a:p>
            <a:pPr eaLnBrk="1" hangingPunct="1">
              <a:spcBef>
                <a:spcPts val="0"/>
              </a:spcBef>
              <a:defRPr/>
            </a:pPr>
            <a:r>
              <a:rPr lang="en-US" sz="1400" dirty="0" smtClean="0"/>
              <a:t>One of the main barriers that people typically identify is that they don’t have time to write a grant.  This first step not only helps you focus your energy, but it ensures that all district efforts align with the priorities of the district and the school.</a:t>
            </a:r>
          </a:p>
          <a:p>
            <a:pPr eaLnBrk="1" hangingPunct="1">
              <a:spcBef>
                <a:spcPts val="0"/>
              </a:spcBef>
              <a:defRPr/>
            </a:pPr>
            <a:endParaRPr lang="en-US" sz="1400" dirty="0" smtClean="0"/>
          </a:p>
          <a:p>
            <a:pPr eaLnBrk="1" hangingPunct="1">
              <a:spcBef>
                <a:spcPts val="0"/>
              </a:spcBef>
              <a:defRPr/>
            </a:pPr>
            <a:r>
              <a:rPr lang="en-US" sz="1400" dirty="0" smtClean="0"/>
              <a:t>Every district has written documents such as the strategic plan, improvement plan, Title I plan, or most recent needs assessment.  Assembling these in electronic format makes it easier to think and write about projects.</a:t>
            </a:r>
          </a:p>
          <a:p>
            <a:pPr eaLnBrk="1" hangingPunct="1">
              <a:spcBef>
                <a:spcPts val="0"/>
              </a:spcBef>
              <a:defRPr/>
            </a:pPr>
            <a:endParaRPr lang="en-US" sz="1400" dirty="0" smtClean="0"/>
          </a:p>
          <a:p>
            <a:pPr eaLnBrk="1" hangingPunct="1">
              <a:spcBef>
                <a:spcPts val="0"/>
              </a:spcBef>
              <a:defRPr/>
            </a:pPr>
            <a:r>
              <a:rPr lang="en-US" sz="1400" dirty="0" smtClean="0"/>
              <a:t>Every funding source is concerned with making the most of limited dollars.  Using research and best practices helps ensure that expected outcomes will occur.  </a:t>
            </a:r>
          </a:p>
          <a:p>
            <a:pPr marL="228600" indent="-228600" eaLnBrk="1" hangingPunct="1">
              <a:spcBef>
                <a:spcPts val="0"/>
              </a:spcBef>
              <a:buFontTx/>
              <a:buAutoNum type="arabicPeriod"/>
              <a:defRPr/>
            </a:pPr>
            <a:endParaRPr lang="en-US" sz="1400" dirty="0"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3"/>
          <p:cNvSpPr>
            <a:spLocks noGrp="1" noChangeArrowheads="1"/>
          </p:cNvSpPr>
          <p:nvPr>
            <p:ph type="dt" sz="quarter" idx="1"/>
          </p:nvPr>
        </p:nvSpPr>
        <p:spPr>
          <a:noFill/>
        </p:spPr>
        <p:txBody>
          <a:bodyPr/>
          <a:lstStyle/>
          <a:p>
            <a:fld id="{C4B0C303-A949-4A08-8ACB-FBD2BA814B9A}" type="datetime1">
              <a:rPr lang="en-US" smtClean="0"/>
              <a:pPr/>
              <a:t>2/14/2013</a:t>
            </a:fld>
            <a:endParaRPr lang="en-US" smtClean="0"/>
          </a:p>
        </p:txBody>
      </p:sp>
      <p:sp>
        <p:nvSpPr>
          <p:cNvPr id="107523" name="Rectangle 7"/>
          <p:cNvSpPr>
            <a:spLocks noGrp="1" noChangeArrowheads="1"/>
          </p:cNvSpPr>
          <p:nvPr>
            <p:ph type="sldNum" sz="quarter" idx="5"/>
          </p:nvPr>
        </p:nvSpPr>
        <p:spPr>
          <a:noFill/>
        </p:spPr>
        <p:txBody>
          <a:bodyPr/>
          <a:lstStyle/>
          <a:p>
            <a:fld id="{F20D6FE4-CCF9-4670-9705-ED915EFEB344}" type="slidenum">
              <a:rPr lang="en-US" smtClean="0"/>
              <a:pPr/>
              <a:t>20</a:t>
            </a:fld>
            <a:endParaRPr lang="en-US" smtClean="0"/>
          </a:p>
        </p:txBody>
      </p:sp>
      <p:sp>
        <p:nvSpPr>
          <p:cNvPr id="107524" name="Rectangle 2"/>
          <p:cNvSpPr>
            <a:spLocks noGrp="1" noRot="1" noChangeAspect="1" noChangeArrowheads="1" noTextEdit="1"/>
          </p:cNvSpPr>
          <p:nvPr>
            <p:ph type="sldImg"/>
          </p:nvPr>
        </p:nvSpPr>
        <p:spPr>
          <a:ln/>
        </p:spPr>
      </p:sp>
      <p:sp>
        <p:nvSpPr>
          <p:cNvPr id="107525" name="Rectangle 3"/>
          <p:cNvSpPr>
            <a:spLocks noGrp="1" noChangeArrowheads="1"/>
          </p:cNvSpPr>
          <p:nvPr>
            <p:ph type="body" idx="1"/>
          </p:nvPr>
        </p:nvSpPr>
        <p:spPr>
          <a:noFill/>
          <a:ln/>
        </p:spPr>
        <p:txBody>
          <a:bodyPr/>
          <a:lstStyle/>
          <a:p>
            <a:pPr eaLnBrk="1" hangingPunct="1">
              <a:spcBef>
                <a:spcPct val="0"/>
              </a:spcBef>
            </a:pPr>
            <a:r>
              <a:rPr lang="en-US" sz="1400" smtClean="0"/>
              <a:t>Let’s take a few minutes to refine your own logic model and program goals.</a:t>
            </a:r>
          </a:p>
          <a:p>
            <a:pPr eaLnBrk="1" hangingPunct="1">
              <a:spcBef>
                <a:spcPct val="0"/>
              </a:spcBef>
            </a:pPr>
            <a:endParaRPr lang="en-US" sz="1400" smtClean="0"/>
          </a:p>
          <a:p>
            <a:pPr eaLnBrk="1" hangingPunct="1">
              <a:spcBef>
                <a:spcPct val="0"/>
              </a:spcBef>
            </a:pPr>
            <a:r>
              <a:rPr lang="en-US" sz="1400" b="1" smtClean="0"/>
              <a:t>Depending on time, this might be a solo or shared activity.</a:t>
            </a: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3"/>
          <p:cNvSpPr>
            <a:spLocks noGrp="1" noChangeArrowheads="1"/>
          </p:cNvSpPr>
          <p:nvPr>
            <p:ph type="dt" sz="quarter" idx="1"/>
          </p:nvPr>
        </p:nvSpPr>
        <p:spPr>
          <a:noFill/>
        </p:spPr>
        <p:txBody>
          <a:bodyPr/>
          <a:lstStyle/>
          <a:p>
            <a:fld id="{3F4CCE3C-77F0-4B3C-9991-2FA74248124E}" type="datetime1">
              <a:rPr lang="en-US" smtClean="0"/>
              <a:pPr/>
              <a:t>2/14/2013</a:t>
            </a:fld>
            <a:endParaRPr lang="en-US" smtClean="0"/>
          </a:p>
        </p:txBody>
      </p:sp>
      <p:sp>
        <p:nvSpPr>
          <p:cNvPr id="108547" name="Rectangle 7"/>
          <p:cNvSpPr>
            <a:spLocks noGrp="1" noChangeArrowheads="1"/>
          </p:cNvSpPr>
          <p:nvPr>
            <p:ph type="sldNum" sz="quarter" idx="5"/>
          </p:nvPr>
        </p:nvSpPr>
        <p:spPr>
          <a:noFill/>
        </p:spPr>
        <p:txBody>
          <a:bodyPr/>
          <a:lstStyle/>
          <a:p>
            <a:fld id="{A13F92CE-4BE6-4C48-9A89-B53B7ECED9CB}" type="slidenum">
              <a:rPr lang="en-US" smtClean="0"/>
              <a:pPr/>
              <a:t>21</a:t>
            </a:fld>
            <a:endParaRPr lang="en-US" smtClean="0"/>
          </a:p>
        </p:txBody>
      </p:sp>
      <p:sp>
        <p:nvSpPr>
          <p:cNvPr id="108548" name="Rectangle 2"/>
          <p:cNvSpPr>
            <a:spLocks noGrp="1" noRot="1" noChangeAspect="1" noChangeArrowheads="1" noTextEdit="1"/>
          </p:cNvSpPr>
          <p:nvPr>
            <p:ph type="sldImg"/>
          </p:nvPr>
        </p:nvSpPr>
        <p:spPr>
          <a:ln/>
        </p:spPr>
      </p:sp>
      <p:sp>
        <p:nvSpPr>
          <p:cNvPr id="108549" name="Rectangle 3"/>
          <p:cNvSpPr>
            <a:spLocks noGrp="1" noChangeArrowheads="1"/>
          </p:cNvSpPr>
          <p:nvPr>
            <p:ph type="body" idx="1"/>
          </p:nvPr>
        </p:nvSpPr>
        <p:spPr>
          <a:noFill/>
          <a:ln/>
        </p:spPr>
        <p:txBody>
          <a:bodyPr/>
          <a:lstStyle/>
          <a:p>
            <a:pPr eaLnBrk="1" hangingPunct="1">
              <a:spcBef>
                <a:spcPct val="0"/>
              </a:spcBef>
            </a:pPr>
            <a:r>
              <a:rPr lang="en-US" sz="1400" smtClean="0"/>
              <a:t>To ensure that you really understand the focus of what you’re trying to accomplish, you should have an “elevator speech” that describes what you’re doing.</a:t>
            </a:r>
          </a:p>
          <a:p>
            <a:pPr eaLnBrk="1" hangingPunct="1">
              <a:spcBef>
                <a:spcPct val="0"/>
              </a:spcBef>
            </a:pPr>
            <a:endParaRPr lang="en-US" sz="1400" smtClean="0"/>
          </a:p>
          <a:p>
            <a:pPr eaLnBrk="1" hangingPunct="1">
              <a:spcBef>
                <a:spcPct val="0"/>
              </a:spcBef>
            </a:pPr>
            <a:r>
              <a:rPr lang="en-US" sz="1400" smtClean="0"/>
              <a:t>Using this prompt, write down a few thoughts.</a:t>
            </a:r>
          </a:p>
          <a:p>
            <a:pPr eaLnBrk="1" hangingPunct="1">
              <a:spcBef>
                <a:spcPct val="0"/>
              </a:spcBef>
            </a:pPr>
            <a:endParaRPr lang="en-US" sz="1400" smtClean="0"/>
          </a:p>
          <a:p>
            <a:pPr eaLnBrk="1" hangingPunct="1">
              <a:spcBef>
                <a:spcPct val="0"/>
              </a:spcBef>
            </a:pPr>
            <a:r>
              <a:rPr lang="en-US" sz="1400" smtClean="0"/>
              <a:t>Share at least one, more if time permits.</a:t>
            </a:r>
          </a:p>
          <a:p>
            <a:pPr eaLnBrk="1" hangingPunct="1"/>
            <a:endParaRPr lang="en-US" sz="1400"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3"/>
          <p:cNvSpPr>
            <a:spLocks noGrp="1" noChangeArrowheads="1"/>
          </p:cNvSpPr>
          <p:nvPr>
            <p:ph type="dt" sz="quarter" idx="1"/>
          </p:nvPr>
        </p:nvSpPr>
        <p:spPr>
          <a:noFill/>
        </p:spPr>
        <p:txBody>
          <a:bodyPr/>
          <a:lstStyle/>
          <a:p>
            <a:fld id="{E82AC70B-CBE0-4CB8-BAB2-6078058E9CAB}" type="datetime1">
              <a:rPr lang="en-US" smtClean="0"/>
              <a:pPr/>
              <a:t>2/14/2013</a:t>
            </a:fld>
            <a:endParaRPr lang="en-US" smtClean="0"/>
          </a:p>
        </p:txBody>
      </p:sp>
      <p:sp>
        <p:nvSpPr>
          <p:cNvPr id="109571" name="Rectangle 7"/>
          <p:cNvSpPr>
            <a:spLocks noGrp="1" noChangeArrowheads="1"/>
          </p:cNvSpPr>
          <p:nvPr>
            <p:ph type="sldNum" sz="quarter" idx="5"/>
          </p:nvPr>
        </p:nvSpPr>
        <p:spPr>
          <a:noFill/>
        </p:spPr>
        <p:txBody>
          <a:bodyPr/>
          <a:lstStyle/>
          <a:p>
            <a:fld id="{5C73ACC2-6261-45D1-95AB-03AFAA03B7C9}" type="slidenum">
              <a:rPr lang="en-US" smtClean="0"/>
              <a:pPr/>
              <a:t>22</a:t>
            </a:fld>
            <a:endParaRPr lang="en-US" smtClean="0"/>
          </a:p>
        </p:txBody>
      </p:sp>
      <p:sp>
        <p:nvSpPr>
          <p:cNvPr id="109572" name="Rectangle 2"/>
          <p:cNvSpPr>
            <a:spLocks noGrp="1" noRot="1" noChangeAspect="1" noChangeArrowheads="1" noTextEdit="1"/>
          </p:cNvSpPr>
          <p:nvPr>
            <p:ph type="sldImg"/>
          </p:nvPr>
        </p:nvSpPr>
        <p:spPr>
          <a:ln/>
        </p:spPr>
      </p:sp>
      <p:sp>
        <p:nvSpPr>
          <p:cNvPr id="109573" name="Rectangle 3"/>
          <p:cNvSpPr>
            <a:spLocks noGrp="1" noChangeArrowheads="1"/>
          </p:cNvSpPr>
          <p:nvPr>
            <p:ph type="body" idx="1"/>
          </p:nvPr>
        </p:nvSpPr>
        <p:spPr>
          <a:noFill/>
          <a:ln/>
        </p:spPr>
        <p:txBody>
          <a:bodyPr/>
          <a:lstStyle/>
          <a:p>
            <a:pPr eaLnBrk="1" hangingPunct="1">
              <a:spcBef>
                <a:spcPct val="0"/>
              </a:spcBef>
            </a:pPr>
            <a:r>
              <a:rPr lang="en-US" sz="1400" smtClean="0"/>
              <a:t>Now that you have your plan, your idea, your logic model, and your performance objective, you’re ready to look for funding.</a:t>
            </a:r>
          </a:p>
          <a:p>
            <a:pPr eaLnBrk="1" hangingPunct="1">
              <a:spcBef>
                <a:spcPct val="0"/>
              </a:spcBef>
            </a:pPr>
            <a:endParaRPr lang="en-US" sz="1400" smtClean="0"/>
          </a:p>
          <a:p>
            <a:pPr eaLnBrk="1" hangingPunct="1">
              <a:spcBef>
                <a:spcPct val="0"/>
              </a:spcBef>
            </a:pPr>
            <a:r>
              <a:rPr lang="en-US" sz="1400" smtClean="0"/>
              <a:t>We’re going to talk about finding a match for your funding needs.</a:t>
            </a:r>
          </a:p>
          <a:p>
            <a:pPr eaLnBrk="1" hangingPunct="1">
              <a:spcBef>
                <a:spcPct val="0"/>
              </a:spcBef>
            </a:pPr>
            <a:endParaRPr lang="en-US" sz="1400" smtClean="0"/>
          </a:p>
          <a:p>
            <a:pPr eaLnBrk="1" hangingPunct="1">
              <a:spcBef>
                <a:spcPct val="0"/>
              </a:spcBef>
            </a:pPr>
            <a:r>
              <a:rPr lang="en-US" sz="1400" smtClean="0"/>
              <a:t>There are some key elements to doing this successfully, and some of them might seem counterintuitive, so we’ll take time to discuss them.</a:t>
            </a: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Slide Image Placeholder 1"/>
          <p:cNvSpPr>
            <a:spLocks noGrp="1" noRot="1" noChangeAspect="1" noTextEdit="1"/>
          </p:cNvSpPr>
          <p:nvPr>
            <p:ph type="sldImg"/>
          </p:nvPr>
        </p:nvSpPr>
        <p:spPr>
          <a:ln/>
        </p:spPr>
      </p:sp>
      <p:sp>
        <p:nvSpPr>
          <p:cNvPr id="117763" name="Notes Placeholder 2"/>
          <p:cNvSpPr>
            <a:spLocks noGrp="1"/>
          </p:cNvSpPr>
          <p:nvPr>
            <p:ph type="body" idx="1"/>
          </p:nvPr>
        </p:nvSpPr>
        <p:spPr>
          <a:xfrm>
            <a:off x="342900" y="4381500"/>
            <a:ext cx="5867400" cy="4495800"/>
          </a:xfrm>
          <a:ln/>
        </p:spPr>
        <p:txBody>
          <a:bodyPr/>
          <a:lstStyle/>
          <a:p>
            <a:pPr marL="228600">
              <a:spcBef>
                <a:spcPts val="0"/>
              </a:spcBef>
              <a:defRPr/>
            </a:pPr>
            <a:r>
              <a:rPr lang="en-US" dirty="0" smtClean="0"/>
              <a:t>Besides state and local funds, </a:t>
            </a:r>
            <a:r>
              <a:rPr lang="en-US" u="sng" dirty="0" smtClean="0"/>
              <a:t>by far</a:t>
            </a:r>
            <a:r>
              <a:rPr lang="en-US" dirty="0" smtClean="0"/>
              <a:t> the largest amounts of grant funding for education comes from Federal Entitlements, like Title I and IDEA.  Entitlements are distributed to districts based on population counts. For example, Allocations for Title I Part A are based on the district percentage of students from low income families.</a:t>
            </a:r>
          </a:p>
          <a:p>
            <a:pPr marL="228600">
              <a:spcBef>
                <a:spcPts val="0"/>
              </a:spcBef>
              <a:defRPr/>
            </a:pPr>
            <a:endParaRPr lang="en-US" dirty="0" smtClean="0"/>
          </a:p>
          <a:p>
            <a:pPr marL="228600">
              <a:spcBef>
                <a:spcPts val="0"/>
              </a:spcBef>
              <a:defRPr/>
            </a:pPr>
            <a:r>
              <a:rPr lang="en-US" dirty="0" smtClean="0"/>
              <a:t>Competitive grants, on the other hand, are grants for which districts, in some cases individual schools, compete for funding to implement a needs-based project or plan.  </a:t>
            </a:r>
          </a:p>
          <a:p>
            <a:pPr marL="228600">
              <a:spcBef>
                <a:spcPts val="0"/>
              </a:spcBef>
              <a:defRPr/>
            </a:pPr>
            <a:endParaRPr lang="en-US" dirty="0" smtClean="0"/>
          </a:p>
          <a:p>
            <a:pPr marL="228600">
              <a:spcBef>
                <a:spcPts val="0"/>
              </a:spcBef>
              <a:defRPr/>
            </a:pPr>
            <a:r>
              <a:rPr lang="en-US" dirty="0" smtClean="0"/>
              <a:t>Private foundations, funded by corporations or philanthropic individuals, offer competitive grants generally for two reasons.  First, to fund a selected cause for a specific group of people; and second, to gain recognition for their good works. Well-known private foundations that support projects for education include Target Early Childhood Reading Grant, Best Buy Children's Foundation, and Verizon Foundation Grants Program.</a:t>
            </a:r>
          </a:p>
          <a:p>
            <a:pPr marL="228600">
              <a:spcBef>
                <a:spcPts val="0"/>
              </a:spcBef>
              <a:defRPr/>
            </a:pPr>
            <a:endParaRPr lang="en-US" dirty="0" smtClean="0"/>
          </a:p>
          <a:p>
            <a:pPr marL="228600">
              <a:spcBef>
                <a:spcPts val="0"/>
              </a:spcBef>
              <a:defRPr/>
            </a:pPr>
            <a:r>
              <a:rPr lang="en-US" dirty="0" smtClean="0"/>
              <a:t>Rather than think about </a:t>
            </a:r>
            <a:r>
              <a:rPr lang="en-US" u="sng" dirty="0" smtClean="0"/>
              <a:t>if</a:t>
            </a:r>
            <a:r>
              <a:rPr lang="en-US" dirty="0" smtClean="0"/>
              <a:t> there is money, an LEA should be thinking about what type of funding is best for them to manage and support.  For example, federal funding requirements often require infrastructure , oversight, assessment, or evaluation capabilities beyond that of a small district.  Be sure to understand the funder’s requirements before committing to a grant.  </a:t>
            </a:r>
          </a:p>
          <a:p>
            <a:pPr>
              <a:defRPr/>
            </a:pPr>
            <a:endParaRPr lang="en-US" dirty="0" smtClean="0"/>
          </a:p>
        </p:txBody>
      </p:sp>
      <p:sp>
        <p:nvSpPr>
          <p:cNvPr id="110596" name="Date Placeholder 3"/>
          <p:cNvSpPr>
            <a:spLocks noGrp="1"/>
          </p:cNvSpPr>
          <p:nvPr>
            <p:ph type="dt" sz="quarter" idx="1"/>
          </p:nvPr>
        </p:nvSpPr>
        <p:spPr>
          <a:noFill/>
        </p:spPr>
        <p:txBody>
          <a:bodyPr/>
          <a:lstStyle/>
          <a:p>
            <a:fld id="{4CEE8FB5-C0BE-4295-BFFB-1DC0E5C0E0C2}" type="datetime1">
              <a:rPr lang="en-US" smtClean="0"/>
              <a:pPr/>
              <a:t>2/14/2013</a:t>
            </a:fld>
            <a:endParaRPr lang="en-US" smtClean="0"/>
          </a:p>
        </p:txBody>
      </p:sp>
      <p:sp>
        <p:nvSpPr>
          <p:cNvPr id="110597" name="Slide Number Placeholder 4"/>
          <p:cNvSpPr>
            <a:spLocks noGrp="1"/>
          </p:cNvSpPr>
          <p:nvPr>
            <p:ph type="sldNum" sz="quarter" idx="5"/>
          </p:nvPr>
        </p:nvSpPr>
        <p:spPr>
          <a:noFill/>
        </p:spPr>
        <p:txBody>
          <a:bodyPr/>
          <a:lstStyle/>
          <a:p>
            <a:fld id="{8E77570A-A439-40F7-852F-5D5F42EE495F}" type="slidenum">
              <a:rPr lang="en-US" smtClean="0"/>
              <a:pPr/>
              <a:t>23</a:t>
            </a:fld>
            <a:endParaRPr lang="en-US"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3"/>
          <p:cNvSpPr>
            <a:spLocks noGrp="1" noChangeArrowheads="1"/>
          </p:cNvSpPr>
          <p:nvPr>
            <p:ph type="dt" sz="quarter" idx="1"/>
          </p:nvPr>
        </p:nvSpPr>
        <p:spPr>
          <a:noFill/>
        </p:spPr>
        <p:txBody>
          <a:bodyPr/>
          <a:lstStyle/>
          <a:p>
            <a:fld id="{A81CFDC5-A0E1-44B3-8074-5B77DAF29998}" type="datetime1">
              <a:rPr lang="en-US" smtClean="0"/>
              <a:pPr/>
              <a:t>2/14/2013</a:t>
            </a:fld>
            <a:endParaRPr lang="en-US" smtClean="0"/>
          </a:p>
        </p:txBody>
      </p:sp>
      <p:sp>
        <p:nvSpPr>
          <p:cNvPr id="111619" name="Rectangle 7"/>
          <p:cNvSpPr>
            <a:spLocks noGrp="1" noChangeArrowheads="1"/>
          </p:cNvSpPr>
          <p:nvPr>
            <p:ph type="sldNum" sz="quarter" idx="5"/>
          </p:nvPr>
        </p:nvSpPr>
        <p:spPr>
          <a:noFill/>
        </p:spPr>
        <p:txBody>
          <a:bodyPr/>
          <a:lstStyle/>
          <a:p>
            <a:fld id="{18583AAD-CD15-4A15-BDE0-8A5E520D35B5}" type="slidenum">
              <a:rPr lang="en-US" smtClean="0"/>
              <a:pPr/>
              <a:t>24</a:t>
            </a:fld>
            <a:endParaRPr lang="en-US" smtClean="0"/>
          </a:p>
        </p:txBody>
      </p:sp>
      <p:sp>
        <p:nvSpPr>
          <p:cNvPr id="111620" name="Rectangle 2"/>
          <p:cNvSpPr>
            <a:spLocks noGrp="1" noRot="1" noChangeAspect="1" noChangeArrowheads="1" noTextEdit="1"/>
          </p:cNvSpPr>
          <p:nvPr>
            <p:ph type="sldImg"/>
          </p:nvPr>
        </p:nvSpPr>
        <p:spPr>
          <a:ln/>
        </p:spPr>
      </p:sp>
      <p:sp>
        <p:nvSpPr>
          <p:cNvPr id="111621" name="Rectangle 3"/>
          <p:cNvSpPr>
            <a:spLocks noGrp="1" noChangeArrowheads="1"/>
          </p:cNvSpPr>
          <p:nvPr>
            <p:ph type="body" idx="1"/>
          </p:nvPr>
        </p:nvSpPr>
        <p:spPr>
          <a:noFill/>
          <a:ln/>
        </p:spPr>
        <p:txBody>
          <a:bodyPr/>
          <a:lstStyle/>
          <a:p>
            <a:pPr eaLnBrk="1" hangingPunct="1">
              <a:spcBef>
                <a:spcPct val="0"/>
              </a:spcBef>
            </a:pPr>
            <a:r>
              <a:rPr lang="en-US" sz="1400" smtClean="0"/>
              <a:t>The evaluation of a potential funder should take no more than a 30- second scan.  As you look at their mission and items that they will fund, compare these with your logic model, performance objectives, and project activities.</a:t>
            </a:r>
          </a:p>
          <a:p>
            <a:pPr eaLnBrk="1" hangingPunct="1">
              <a:spcBef>
                <a:spcPct val="0"/>
              </a:spcBef>
            </a:pPr>
            <a:r>
              <a:rPr lang="en-US" sz="1400" smtClean="0"/>
              <a:t>  </a:t>
            </a:r>
          </a:p>
          <a:p>
            <a:pPr eaLnBrk="1" hangingPunct="1">
              <a:spcBef>
                <a:spcPct val="0"/>
              </a:spcBef>
            </a:pPr>
            <a:r>
              <a:rPr lang="en-US" sz="1400" smtClean="0"/>
              <a:t>The grant requirements should closely align with what you, as a district or school, would do anyway.</a:t>
            </a:r>
          </a:p>
          <a:p>
            <a:pPr eaLnBrk="1" hangingPunct="1">
              <a:spcBef>
                <a:spcPct val="0"/>
              </a:spcBef>
            </a:pPr>
            <a:endParaRPr lang="en-US" sz="1400" smtClean="0"/>
          </a:p>
          <a:p>
            <a:pPr eaLnBrk="1" hangingPunct="1">
              <a:spcBef>
                <a:spcPct val="0"/>
              </a:spcBef>
            </a:pPr>
            <a:r>
              <a:rPr lang="en-US" sz="1400" smtClean="0"/>
              <a:t>To evaluate “fit”, think about whether you would do the grant requirements if you </a:t>
            </a:r>
            <a:r>
              <a:rPr lang="en-US" sz="1400" u="sng" smtClean="0"/>
              <a:t>didn’t</a:t>
            </a:r>
            <a:r>
              <a:rPr lang="en-US" sz="1400" smtClean="0"/>
              <a:t> need the money.  For example, would you collect the type of data that they would?  Would you deliver professional development or instruction in the way that they would?</a:t>
            </a: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3"/>
          <p:cNvSpPr>
            <a:spLocks noGrp="1" noChangeArrowheads="1"/>
          </p:cNvSpPr>
          <p:nvPr>
            <p:ph type="dt" sz="quarter" idx="1"/>
          </p:nvPr>
        </p:nvSpPr>
        <p:spPr>
          <a:noFill/>
        </p:spPr>
        <p:txBody>
          <a:bodyPr/>
          <a:lstStyle/>
          <a:p>
            <a:fld id="{9B09AB24-CE6B-4751-84E1-71ACB49FBF94}" type="datetime1">
              <a:rPr lang="en-US" smtClean="0"/>
              <a:pPr/>
              <a:t>2/14/2013</a:t>
            </a:fld>
            <a:endParaRPr lang="en-US" smtClean="0"/>
          </a:p>
        </p:txBody>
      </p:sp>
      <p:sp>
        <p:nvSpPr>
          <p:cNvPr id="112643" name="Rectangle 7"/>
          <p:cNvSpPr>
            <a:spLocks noGrp="1" noChangeArrowheads="1"/>
          </p:cNvSpPr>
          <p:nvPr>
            <p:ph type="sldNum" sz="quarter" idx="5"/>
          </p:nvPr>
        </p:nvSpPr>
        <p:spPr>
          <a:noFill/>
        </p:spPr>
        <p:txBody>
          <a:bodyPr/>
          <a:lstStyle/>
          <a:p>
            <a:fld id="{24FF7720-7CAE-4AA5-8A58-32FD9CB50E0F}" type="slidenum">
              <a:rPr lang="en-US" smtClean="0"/>
              <a:pPr/>
              <a:t>25</a:t>
            </a:fld>
            <a:endParaRPr lang="en-US" smtClean="0"/>
          </a:p>
        </p:txBody>
      </p:sp>
      <p:sp>
        <p:nvSpPr>
          <p:cNvPr id="112644" name="Rectangle 2"/>
          <p:cNvSpPr>
            <a:spLocks noGrp="1" noRot="1" noChangeAspect="1" noChangeArrowheads="1" noTextEdit="1"/>
          </p:cNvSpPr>
          <p:nvPr>
            <p:ph type="sldImg"/>
          </p:nvPr>
        </p:nvSpPr>
        <p:spPr>
          <a:ln/>
        </p:spPr>
      </p:sp>
      <p:sp>
        <p:nvSpPr>
          <p:cNvPr id="112645" name="Rectangle 3"/>
          <p:cNvSpPr>
            <a:spLocks noGrp="1" noChangeArrowheads="1"/>
          </p:cNvSpPr>
          <p:nvPr>
            <p:ph type="body" idx="1"/>
          </p:nvPr>
        </p:nvSpPr>
        <p:spPr>
          <a:xfrm>
            <a:off x="692150" y="4379913"/>
            <a:ext cx="5549900" cy="4149725"/>
          </a:xfrm>
          <a:noFill/>
          <a:ln/>
        </p:spPr>
        <p:txBody>
          <a:bodyPr/>
          <a:lstStyle/>
          <a:p>
            <a:endParaRPr lang="en-US" sz="1400" smtClean="0"/>
          </a:p>
          <a:p>
            <a:r>
              <a:rPr lang="en-US" sz="1400" smtClean="0"/>
              <a:t>We generally think of a grant as an award of money that allows individuals to fulfill a project or plan designed to address a specific need.  </a:t>
            </a:r>
          </a:p>
          <a:p>
            <a:r>
              <a:rPr lang="en-US" sz="1400" smtClean="0"/>
              <a:t>Grants.gov, the site for ALL federal competitive grants, is very specific in its definition:</a:t>
            </a:r>
          </a:p>
          <a:p>
            <a:r>
              <a:rPr lang="en-US" sz="1400" smtClean="0"/>
              <a:t>	A federal grant is an award of financial assistance from a 	federal agency to a recipient to carry out a public purpose of 	support or stimulation authorized by a law of the United 	States. </a:t>
            </a:r>
          </a:p>
          <a:p>
            <a:pPr>
              <a:spcBef>
                <a:spcPct val="0"/>
              </a:spcBef>
            </a:pPr>
            <a:r>
              <a:rPr lang="en-US" sz="1400" smtClean="0"/>
              <a:t>Federal grants are</a:t>
            </a:r>
            <a:r>
              <a:rPr lang="en-US" sz="1400" b="1" smtClean="0"/>
              <a:t> not </a:t>
            </a:r>
            <a:r>
              <a:rPr lang="en-US" sz="1400" smtClean="0"/>
              <a:t>federal assistance or loans to individuals. </a:t>
            </a: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3"/>
          <p:cNvSpPr>
            <a:spLocks noGrp="1" noChangeArrowheads="1"/>
          </p:cNvSpPr>
          <p:nvPr>
            <p:ph type="dt" sz="quarter" idx="1"/>
          </p:nvPr>
        </p:nvSpPr>
        <p:spPr>
          <a:noFill/>
        </p:spPr>
        <p:txBody>
          <a:bodyPr/>
          <a:lstStyle/>
          <a:p>
            <a:fld id="{6D780A77-5528-4BF9-B794-04536139F899}" type="datetime1">
              <a:rPr lang="en-US" smtClean="0"/>
              <a:pPr/>
              <a:t>2/14/2013</a:t>
            </a:fld>
            <a:endParaRPr lang="en-US" smtClean="0"/>
          </a:p>
        </p:txBody>
      </p:sp>
      <p:sp>
        <p:nvSpPr>
          <p:cNvPr id="113667" name="Rectangle 7"/>
          <p:cNvSpPr>
            <a:spLocks noGrp="1" noChangeArrowheads="1"/>
          </p:cNvSpPr>
          <p:nvPr>
            <p:ph type="sldNum" sz="quarter" idx="5"/>
          </p:nvPr>
        </p:nvSpPr>
        <p:spPr>
          <a:noFill/>
        </p:spPr>
        <p:txBody>
          <a:bodyPr/>
          <a:lstStyle/>
          <a:p>
            <a:fld id="{1212A79B-8564-413B-A841-BDD07710AE7E}" type="slidenum">
              <a:rPr lang="en-US" smtClean="0"/>
              <a:pPr/>
              <a:t>26</a:t>
            </a:fld>
            <a:endParaRPr lang="en-US" smtClean="0"/>
          </a:p>
        </p:txBody>
      </p:sp>
      <p:sp>
        <p:nvSpPr>
          <p:cNvPr id="113668" name="Rectangle 2"/>
          <p:cNvSpPr>
            <a:spLocks noGrp="1" noRot="1" noChangeAspect="1" noChangeArrowheads="1" noTextEdit="1"/>
          </p:cNvSpPr>
          <p:nvPr>
            <p:ph type="sldImg"/>
          </p:nvPr>
        </p:nvSpPr>
        <p:spPr>
          <a:ln/>
        </p:spPr>
      </p:sp>
      <p:sp>
        <p:nvSpPr>
          <p:cNvPr id="113669" name="Rectangle 3"/>
          <p:cNvSpPr>
            <a:spLocks noGrp="1" noChangeArrowheads="1"/>
          </p:cNvSpPr>
          <p:nvPr>
            <p:ph type="body" idx="1"/>
          </p:nvPr>
        </p:nvSpPr>
        <p:spPr>
          <a:noFill/>
          <a:ln/>
        </p:spPr>
        <p:txBody>
          <a:bodyPr/>
          <a:lstStyle/>
          <a:p>
            <a:pPr eaLnBrk="1" hangingPunct="1"/>
            <a:r>
              <a:rPr lang="en-US" sz="1400" smtClean="0"/>
              <a:t>Places to search out grants appropriate for your school or district.</a:t>
            </a:r>
          </a:p>
          <a:p>
            <a:pPr eaLnBrk="1" hangingPunct="1"/>
            <a:r>
              <a:rPr lang="en-US" sz="1400" smtClean="0"/>
              <a:t>[Fly through the next 12 slides- examples- just a flash!!!!] </a:t>
            </a: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3"/>
          <p:cNvSpPr>
            <a:spLocks noGrp="1" noChangeArrowheads="1"/>
          </p:cNvSpPr>
          <p:nvPr>
            <p:ph type="dt" sz="quarter" idx="1"/>
          </p:nvPr>
        </p:nvSpPr>
        <p:spPr>
          <a:noFill/>
        </p:spPr>
        <p:txBody>
          <a:bodyPr/>
          <a:lstStyle/>
          <a:p>
            <a:fld id="{43D6AF0D-7804-4FAF-94B7-25F4CD20FB60}" type="datetime1">
              <a:rPr lang="en-US" smtClean="0"/>
              <a:pPr/>
              <a:t>2/14/2013</a:t>
            </a:fld>
            <a:endParaRPr lang="en-US" smtClean="0"/>
          </a:p>
        </p:txBody>
      </p:sp>
      <p:sp>
        <p:nvSpPr>
          <p:cNvPr id="114691" name="Rectangle 7"/>
          <p:cNvSpPr>
            <a:spLocks noGrp="1" noChangeArrowheads="1"/>
          </p:cNvSpPr>
          <p:nvPr>
            <p:ph type="sldNum" sz="quarter" idx="5"/>
          </p:nvPr>
        </p:nvSpPr>
        <p:spPr>
          <a:noFill/>
        </p:spPr>
        <p:txBody>
          <a:bodyPr/>
          <a:lstStyle/>
          <a:p>
            <a:fld id="{F94B6D64-B264-4959-92F4-BFD1DF386195}" type="slidenum">
              <a:rPr lang="en-US" smtClean="0"/>
              <a:pPr/>
              <a:t>27</a:t>
            </a:fld>
            <a:endParaRPr lang="en-US" smtClean="0"/>
          </a:p>
        </p:txBody>
      </p:sp>
      <p:sp>
        <p:nvSpPr>
          <p:cNvPr id="114692" name="Rectangle 2"/>
          <p:cNvSpPr>
            <a:spLocks noGrp="1" noRot="1" noChangeAspect="1" noChangeArrowheads="1" noTextEdit="1"/>
          </p:cNvSpPr>
          <p:nvPr>
            <p:ph type="sldImg"/>
          </p:nvPr>
        </p:nvSpPr>
        <p:spPr>
          <a:ln/>
        </p:spPr>
      </p:sp>
      <p:sp>
        <p:nvSpPr>
          <p:cNvPr id="114693"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Rectangle 3"/>
          <p:cNvSpPr>
            <a:spLocks noGrp="1" noChangeArrowheads="1"/>
          </p:cNvSpPr>
          <p:nvPr>
            <p:ph type="dt" sz="quarter" idx="1"/>
          </p:nvPr>
        </p:nvSpPr>
        <p:spPr>
          <a:noFill/>
        </p:spPr>
        <p:txBody>
          <a:bodyPr/>
          <a:lstStyle/>
          <a:p>
            <a:fld id="{7AF78C7A-944C-46B4-9BF7-AE7467F71CDC}" type="datetime1">
              <a:rPr lang="en-US" smtClean="0"/>
              <a:pPr/>
              <a:t>2/14/2013</a:t>
            </a:fld>
            <a:endParaRPr lang="en-US" smtClean="0"/>
          </a:p>
        </p:txBody>
      </p:sp>
      <p:sp>
        <p:nvSpPr>
          <p:cNvPr id="120835" name="Rectangle 7"/>
          <p:cNvSpPr>
            <a:spLocks noGrp="1" noChangeArrowheads="1"/>
          </p:cNvSpPr>
          <p:nvPr>
            <p:ph type="sldNum" sz="quarter" idx="5"/>
          </p:nvPr>
        </p:nvSpPr>
        <p:spPr>
          <a:noFill/>
        </p:spPr>
        <p:txBody>
          <a:bodyPr/>
          <a:lstStyle/>
          <a:p>
            <a:fld id="{983F8C5A-C732-42F6-AAEB-5C533839DD21}" type="slidenum">
              <a:rPr lang="en-US" smtClean="0"/>
              <a:pPr/>
              <a:t>28</a:t>
            </a:fld>
            <a:endParaRPr lang="en-US" smtClean="0"/>
          </a:p>
        </p:txBody>
      </p:sp>
      <p:sp>
        <p:nvSpPr>
          <p:cNvPr id="120836" name="Rectangle 2"/>
          <p:cNvSpPr>
            <a:spLocks noGrp="1" noRot="1" noChangeAspect="1" noChangeArrowheads="1" noTextEdit="1"/>
          </p:cNvSpPr>
          <p:nvPr>
            <p:ph type="sldImg"/>
          </p:nvPr>
        </p:nvSpPr>
        <p:spPr>
          <a:ln/>
        </p:spPr>
      </p:sp>
      <p:sp>
        <p:nvSpPr>
          <p:cNvPr id="120837"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3"/>
          <p:cNvSpPr>
            <a:spLocks noGrp="1" noChangeArrowheads="1"/>
          </p:cNvSpPr>
          <p:nvPr>
            <p:ph type="dt" sz="quarter" idx="1"/>
          </p:nvPr>
        </p:nvSpPr>
        <p:spPr>
          <a:noFill/>
        </p:spPr>
        <p:txBody>
          <a:bodyPr/>
          <a:lstStyle/>
          <a:p>
            <a:fld id="{A371DDC5-5BBA-4248-97BD-A470FFB0827B}" type="datetime1">
              <a:rPr lang="en-US" smtClean="0"/>
              <a:pPr/>
              <a:t>2/14/2013</a:t>
            </a:fld>
            <a:endParaRPr lang="en-US" smtClean="0"/>
          </a:p>
        </p:txBody>
      </p:sp>
      <p:sp>
        <p:nvSpPr>
          <p:cNvPr id="121859" name="Rectangle 7"/>
          <p:cNvSpPr>
            <a:spLocks noGrp="1" noChangeArrowheads="1"/>
          </p:cNvSpPr>
          <p:nvPr>
            <p:ph type="sldNum" sz="quarter" idx="5"/>
          </p:nvPr>
        </p:nvSpPr>
        <p:spPr>
          <a:noFill/>
        </p:spPr>
        <p:txBody>
          <a:bodyPr/>
          <a:lstStyle/>
          <a:p>
            <a:fld id="{B5AB9EE3-A9B6-4EAA-BF4E-3A80CE43C376}" type="slidenum">
              <a:rPr lang="en-US" smtClean="0"/>
              <a:pPr/>
              <a:t>29</a:t>
            </a:fld>
            <a:endParaRPr lang="en-US" smtClean="0"/>
          </a:p>
        </p:txBody>
      </p:sp>
      <p:sp>
        <p:nvSpPr>
          <p:cNvPr id="121860" name="Rectangle 2"/>
          <p:cNvSpPr>
            <a:spLocks noGrp="1" noRot="1" noChangeAspect="1" noChangeArrowheads="1" noTextEdit="1"/>
          </p:cNvSpPr>
          <p:nvPr>
            <p:ph type="sldImg"/>
          </p:nvPr>
        </p:nvSpPr>
        <p:spPr>
          <a:ln/>
        </p:spPr>
      </p:sp>
      <p:sp>
        <p:nvSpPr>
          <p:cNvPr id="121861"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3"/>
          <p:cNvSpPr>
            <a:spLocks noGrp="1" noChangeArrowheads="1"/>
          </p:cNvSpPr>
          <p:nvPr>
            <p:ph type="dt" sz="quarter" idx="1"/>
          </p:nvPr>
        </p:nvSpPr>
        <p:spPr>
          <a:noFill/>
        </p:spPr>
        <p:txBody>
          <a:bodyPr/>
          <a:lstStyle/>
          <a:p>
            <a:fld id="{B2A0E364-FD9B-42E8-9CF4-85E6C3C427B2}" type="datetime1">
              <a:rPr lang="en-US" smtClean="0"/>
              <a:pPr/>
              <a:t>2/14/2013</a:t>
            </a:fld>
            <a:endParaRPr lang="en-US" smtClean="0"/>
          </a:p>
        </p:txBody>
      </p:sp>
      <p:sp>
        <p:nvSpPr>
          <p:cNvPr id="89091" name="Rectangle 7"/>
          <p:cNvSpPr>
            <a:spLocks noGrp="1" noChangeArrowheads="1"/>
          </p:cNvSpPr>
          <p:nvPr>
            <p:ph type="sldNum" sz="quarter" idx="5"/>
          </p:nvPr>
        </p:nvSpPr>
        <p:spPr>
          <a:noFill/>
        </p:spPr>
        <p:txBody>
          <a:bodyPr/>
          <a:lstStyle/>
          <a:p>
            <a:fld id="{F1B11C65-854F-47C9-A66B-A9B8CE32F922}" type="slidenum">
              <a:rPr lang="en-US" smtClean="0"/>
              <a:pPr/>
              <a:t>3</a:t>
            </a:fld>
            <a:endParaRPr lang="en-US" smtClean="0"/>
          </a:p>
        </p:txBody>
      </p:sp>
      <p:sp>
        <p:nvSpPr>
          <p:cNvPr id="89092" name="Rectangle 2"/>
          <p:cNvSpPr>
            <a:spLocks noGrp="1" noRot="1" noChangeAspect="1" noChangeArrowheads="1" noTextEdit="1"/>
          </p:cNvSpPr>
          <p:nvPr>
            <p:ph type="sldImg"/>
          </p:nvPr>
        </p:nvSpPr>
        <p:spPr>
          <a:ln/>
        </p:spPr>
      </p:sp>
      <p:sp>
        <p:nvSpPr>
          <p:cNvPr id="89093" name="Rectangle 3"/>
          <p:cNvSpPr>
            <a:spLocks noGrp="1" noChangeArrowheads="1"/>
          </p:cNvSpPr>
          <p:nvPr>
            <p:ph type="body" idx="1"/>
          </p:nvPr>
        </p:nvSpPr>
        <p:spPr>
          <a:xfrm>
            <a:off x="876300" y="4381500"/>
            <a:ext cx="5086350" cy="4148138"/>
          </a:xfrm>
          <a:noFill/>
          <a:ln/>
        </p:spPr>
        <p:txBody>
          <a:bodyPr/>
          <a:lstStyle/>
          <a:p>
            <a:pPr eaLnBrk="1" hangingPunct="1">
              <a:spcBef>
                <a:spcPct val="0"/>
              </a:spcBef>
            </a:pPr>
            <a:r>
              <a:rPr lang="en-US" sz="1400" smtClean="0"/>
              <a:t>Let’s take a moment to capture some of your thoughts so that today’s session will be more meaningful.</a:t>
            </a:r>
          </a:p>
          <a:p>
            <a:pPr eaLnBrk="1" hangingPunct="1">
              <a:spcBef>
                <a:spcPct val="0"/>
              </a:spcBef>
            </a:pPr>
            <a:endParaRPr lang="en-US" sz="1400" smtClean="0"/>
          </a:p>
          <a:p>
            <a:pPr eaLnBrk="1" hangingPunct="1">
              <a:spcBef>
                <a:spcPct val="0"/>
              </a:spcBef>
            </a:pPr>
            <a:r>
              <a:rPr lang="en-US" sz="1400" smtClean="0"/>
              <a:t>Using these prompts, write down some of your ideas that you would like to bring about in your school or district.</a:t>
            </a:r>
          </a:p>
          <a:p>
            <a:pPr eaLnBrk="1" hangingPunct="1">
              <a:spcBef>
                <a:spcPct val="0"/>
              </a:spcBef>
            </a:pPr>
            <a:endParaRPr lang="en-US" sz="1400" smtClean="0"/>
          </a:p>
          <a:p>
            <a:pPr eaLnBrk="1" hangingPunct="1">
              <a:spcBef>
                <a:spcPct val="0"/>
              </a:spcBef>
            </a:pPr>
            <a:r>
              <a:rPr lang="en-US" sz="1400" b="1" smtClean="0"/>
              <a:t>Writing and sharing time</a:t>
            </a: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3"/>
          <p:cNvSpPr>
            <a:spLocks noGrp="1" noChangeArrowheads="1"/>
          </p:cNvSpPr>
          <p:nvPr>
            <p:ph type="dt" sz="quarter" idx="1"/>
          </p:nvPr>
        </p:nvSpPr>
        <p:spPr>
          <a:noFill/>
        </p:spPr>
        <p:txBody>
          <a:bodyPr/>
          <a:lstStyle/>
          <a:p>
            <a:fld id="{C110D7B1-4195-4B15-9DDB-B6AD358C288E}" type="datetime1">
              <a:rPr lang="en-US" smtClean="0"/>
              <a:pPr/>
              <a:t>2/14/2013</a:t>
            </a:fld>
            <a:endParaRPr lang="en-US" smtClean="0"/>
          </a:p>
        </p:txBody>
      </p:sp>
      <p:sp>
        <p:nvSpPr>
          <p:cNvPr id="122883" name="Rectangle 7"/>
          <p:cNvSpPr>
            <a:spLocks noGrp="1" noChangeArrowheads="1"/>
          </p:cNvSpPr>
          <p:nvPr>
            <p:ph type="sldNum" sz="quarter" idx="5"/>
          </p:nvPr>
        </p:nvSpPr>
        <p:spPr>
          <a:noFill/>
        </p:spPr>
        <p:txBody>
          <a:bodyPr/>
          <a:lstStyle/>
          <a:p>
            <a:fld id="{B3AE52C0-16A6-44E5-A910-F0B657629DB9}" type="slidenum">
              <a:rPr lang="en-US" smtClean="0"/>
              <a:pPr/>
              <a:t>30</a:t>
            </a:fld>
            <a:endParaRPr lang="en-US" smtClean="0"/>
          </a:p>
        </p:txBody>
      </p:sp>
      <p:sp>
        <p:nvSpPr>
          <p:cNvPr id="122884" name="Rectangle 2"/>
          <p:cNvSpPr>
            <a:spLocks noGrp="1" noRot="1" noChangeAspect="1" noChangeArrowheads="1" noTextEdit="1"/>
          </p:cNvSpPr>
          <p:nvPr>
            <p:ph type="sldImg"/>
          </p:nvPr>
        </p:nvSpPr>
        <p:spPr>
          <a:ln/>
        </p:spPr>
      </p:sp>
      <p:sp>
        <p:nvSpPr>
          <p:cNvPr id="122885"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Rectangle 3"/>
          <p:cNvSpPr>
            <a:spLocks noGrp="1" noChangeArrowheads="1"/>
          </p:cNvSpPr>
          <p:nvPr>
            <p:ph type="dt" sz="quarter" idx="1"/>
          </p:nvPr>
        </p:nvSpPr>
        <p:spPr>
          <a:noFill/>
        </p:spPr>
        <p:txBody>
          <a:bodyPr/>
          <a:lstStyle/>
          <a:p>
            <a:fld id="{4740F460-43D6-4A3A-B88E-03539F344A8C}" type="datetime1">
              <a:rPr lang="en-US" smtClean="0"/>
              <a:pPr/>
              <a:t>2/14/2013</a:t>
            </a:fld>
            <a:endParaRPr lang="en-US" smtClean="0"/>
          </a:p>
        </p:txBody>
      </p:sp>
      <p:sp>
        <p:nvSpPr>
          <p:cNvPr id="131075" name="Rectangle 7"/>
          <p:cNvSpPr>
            <a:spLocks noGrp="1" noChangeArrowheads="1"/>
          </p:cNvSpPr>
          <p:nvPr>
            <p:ph type="sldNum" sz="quarter" idx="5"/>
          </p:nvPr>
        </p:nvSpPr>
        <p:spPr>
          <a:noFill/>
        </p:spPr>
        <p:txBody>
          <a:bodyPr/>
          <a:lstStyle/>
          <a:p>
            <a:fld id="{7FB224A7-9AA2-4685-8A83-35982BDB46A1}" type="slidenum">
              <a:rPr lang="en-US" smtClean="0"/>
              <a:pPr/>
              <a:t>31</a:t>
            </a:fld>
            <a:endParaRPr lang="en-US" smtClean="0"/>
          </a:p>
        </p:txBody>
      </p:sp>
      <p:sp>
        <p:nvSpPr>
          <p:cNvPr id="131076" name="Rectangle 2"/>
          <p:cNvSpPr>
            <a:spLocks noGrp="1" noRot="1" noChangeAspect="1" noChangeArrowheads="1" noTextEdit="1"/>
          </p:cNvSpPr>
          <p:nvPr>
            <p:ph type="sldImg"/>
          </p:nvPr>
        </p:nvSpPr>
        <p:spPr>
          <a:ln/>
        </p:spPr>
      </p:sp>
      <p:sp>
        <p:nvSpPr>
          <p:cNvPr id="131077"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Slide Image Placeholder 1"/>
          <p:cNvSpPr>
            <a:spLocks noGrp="1" noRot="1" noChangeAspect="1" noTextEdit="1"/>
          </p:cNvSpPr>
          <p:nvPr>
            <p:ph type="sldImg"/>
          </p:nvPr>
        </p:nvSpPr>
        <p:spPr>
          <a:ln/>
        </p:spPr>
      </p:sp>
      <p:sp>
        <p:nvSpPr>
          <p:cNvPr id="140291" name="Notes Placeholder 2"/>
          <p:cNvSpPr>
            <a:spLocks noGrp="1"/>
          </p:cNvSpPr>
          <p:nvPr>
            <p:ph type="body" idx="1"/>
          </p:nvPr>
        </p:nvSpPr>
        <p:spPr>
          <a:noFill/>
          <a:ln/>
        </p:spPr>
        <p:txBody>
          <a:bodyPr/>
          <a:lstStyle/>
          <a:p>
            <a:pPr>
              <a:spcBef>
                <a:spcPct val="0"/>
              </a:spcBef>
            </a:pPr>
            <a:r>
              <a:rPr lang="en-US" sz="1400" smtClean="0"/>
              <a:t>Now that  we have a plan and a funder who appears to be a “fit”, it’s time to complete the grant application.</a:t>
            </a:r>
          </a:p>
          <a:p>
            <a:pPr>
              <a:spcBef>
                <a:spcPct val="0"/>
              </a:spcBef>
            </a:pPr>
            <a:endParaRPr lang="en-US" sz="1400" smtClean="0"/>
          </a:p>
          <a:p>
            <a:pPr>
              <a:spcBef>
                <a:spcPct val="0"/>
              </a:spcBef>
            </a:pPr>
            <a:r>
              <a:rPr lang="en-US" sz="1400" smtClean="0"/>
              <a:t>Many good ideas have remained unfunded because schools or districts don’t follow the rules, manage the grant writing process, or have access to keys to success in a winning proposal.</a:t>
            </a:r>
          </a:p>
        </p:txBody>
      </p:sp>
      <p:sp>
        <p:nvSpPr>
          <p:cNvPr id="140292" name="Date Placeholder 3"/>
          <p:cNvSpPr>
            <a:spLocks noGrp="1"/>
          </p:cNvSpPr>
          <p:nvPr>
            <p:ph type="dt" sz="quarter" idx="1"/>
          </p:nvPr>
        </p:nvSpPr>
        <p:spPr>
          <a:noFill/>
        </p:spPr>
        <p:txBody>
          <a:bodyPr/>
          <a:lstStyle/>
          <a:p>
            <a:fld id="{B46F1546-D01A-46BA-86A9-9A4F8CA23797}" type="datetime1">
              <a:rPr lang="en-US" smtClean="0"/>
              <a:pPr/>
              <a:t>2/14/2013</a:t>
            </a:fld>
            <a:endParaRPr lang="en-US" smtClean="0"/>
          </a:p>
        </p:txBody>
      </p:sp>
      <p:sp>
        <p:nvSpPr>
          <p:cNvPr id="140293" name="Slide Number Placeholder 4"/>
          <p:cNvSpPr>
            <a:spLocks noGrp="1"/>
          </p:cNvSpPr>
          <p:nvPr>
            <p:ph type="sldNum" sz="quarter" idx="5"/>
          </p:nvPr>
        </p:nvSpPr>
        <p:spPr>
          <a:noFill/>
        </p:spPr>
        <p:txBody>
          <a:bodyPr/>
          <a:lstStyle/>
          <a:p>
            <a:fld id="{32C5B601-8C19-472E-A255-28DED9FDB5F7}" type="slidenum">
              <a:rPr lang="en-US" smtClean="0"/>
              <a:pPr/>
              <a:t>32</a:t>
            </a:fld>
            <a:endParaRPr lang="en-US" smtClean="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Slide Image Placeholder 1"/>
          <p:cNvSpPr>
            <a:spLocks noGrp="1" noRot="1" noChangeAspect="1" noTextEdit="1"/>
          </p:cNvSpPr>
          <p:nvPr>
            <p:ph type="sldImg"/>
          </p:nvPr>
        </p:nvSpPr>
        <p:spPr>
          <a:ln/>
        </p:spPr>
      </p:sp>
      <p:sp>
        <p:nvSpPr>
          <p:cNvPr id="141315" name="Notes Placeholder 2"/>
          <p:cNvSpPr>
            <a:spLocks noGrp="1"/>
          </p:cNvSpPr>
          <p:nvPr>
            <p:ph type="body" idx="1"/>
          </p:nvPr>
        </p:nvSpPr>
        <p:spPr>
          <a:noFill/>
          <a:ln/>
        </p:spPr>
        <p:txBody>
          <a:bodyPr/>
          <a:lstStyle/>
          <a:p>
            <a:pPr>
              <a:spcBef>
                <a:spcPct val="0"/>
              </a:spcBef>
            </a:pPr>
            <a:r>
              <a:rPr lang="en-US" sz="1400" smtClean="0"/>
              <a:t>It seems unnecessary to say, but every grant application needs to follow existing rules.  If you don’t know all the rules at the local, state, federal level, then at least you should know that there </a:t>
            </a:r>
            <a:r>
              <a:rPr lang="en-US" sz="1400" u="sng" smtClean="0"/>
              <a:t>are</a:t>
            </a:r>
            <a:r>
              <a:rPr lang="en-US" sz="1400" smtClean="0"/>
              <a:t> rules and you’ll need to ask questions to ensure that someone with the appropriate expertise and authority is addressing them.</a:t>
            </a:r>
          </a:p>
        </p:txBody>
      </p:sp>
      <p:sp>
        <p:nvSpPr>
          <p:cNvPr id="141316" name="Date Placeholder 3"/>
          <p:cNvSpPr>
            <a:spLocks noGrp="1"/>
          </p:cNvSpPr>
          <p:nvPr>
            <p:ph type="dt" sz="quarter" idx="1"/>
          </p:nvPr>
        </p:nvSpPr>
        <p:spPr>
          <a:noFill/>
        </p:spPr>
        <p:txBody>
          <a:bodyPr/>
          <a:lstStyle/>
          <a:p>
            <a:fld id="{D8E8C4EC-FF2E-4087-8776-530AC967013E}" type="datetime1">
              <a:rPr lang="en-US" smtClean="0"/>
              <a:pPr/>
              <a:t>2/14/2013</a:t>
            </a:fld>
            <a:endParaRPr lang="en-US" smtClean="0"/>
          </a:p>
        </p:txBody>
      </p:sp>
      <p:sp>
        <p:nvSpPr>
          <p:cNvPr id="141317" name="Slide Number Placeholder 4"/>
          <p:cNvSpPr>
            <a:spLocks noGrp="1"/>
          </p:cNvSpPr>
          <p:nvPr>
            <p:ph type="sldNum" sz="quarter" idx="5"/>
          </p:nvPr>
        </p:nvSpPr>
        <p:spPr>
          <a:noFill/>
        </p:spPr>
        <p:txBody>
          <a:bodyPr/>
          <a:lstStyle/>
          <a:p>
            <a:fld id="{BC5EC0DF-2D1D-4763-AF56-793BFF3B2ACE}" type="slidenum">
              <a:rPr lang="en-US" smtClean="0"/>
              <a:pPr/>
              <a:t>33</a:t>
            </a:fld>
            <a:endParaRPr lang="en-US" smtClean="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Slide Image Placeholder 1"/>
          <p:cNvSpPr>
            <a:spLocks noGrp="1" noRot="1" noChangeAspect="1" noTextEdit="1"/>
          </p:cNvSpPr>
          <p:nvPr>
            <p:ph type="sldImg"/>
          </p:nvPr>
        </p:nvSpPr>
        <p:spPr>
          <a:ln/>
        </p:spPr>
      </p:sp>
      <p:sp>
        <p:nvSpPr>
          <p:cNvPr id="142339" name="Notes Placeholder 2"/>
          <p:cNvSpPr>
            <a:spLocks noGrp="1"/>
          </p:cNvSpPr>
          <p:nvPr>
            <p:ph type="body" idx="1"/>
          </p:nvPr>
        </p:nvSpPr>
        <p:spPr>
          <a:noFill/>
          <a:ln/>
        </p:spPr>
        <p:txBody>
          <a:bodyPr/>
          <a:lstStyle/>
          <a:p>
            <a:pPr>
              <a:spcBef>
                <a:spcPct val="0"/>
              </a:spcBef>
            </a:pPr>
            <a:r>
              <a:rPr lang="en-US" sz="1400" smtClean="0"/>
              <a:t>These are examples of local rules.  Can you think of other things that have to happen in your district?</a:t>
            </a:r>
          </a:p>
        </p:txBody>
      </p:sp>
      <p:sp>
        <p:nvSpPr>
          <p:cNvPr id="142340" name="Date Placeholder 3"/>
          <p:cNvSpPr>
            <a:spLocks noGrp="1"/>
          </p:cNvSpPr>
          <p:nvPr>
            <p:ph type="dt" sz="quarter" idx="1"/>
          </p:nvPr>
        </p:nvSpPr>
        <p:spPr>
          <a:noFill/>
        </p:spPr>
        <p:txBody>
          <a:bodyPr/>
          <a:lstStyle/>
          <a:p>
            <a:fld id="{B12F25D9-B730-495E-B02A-F5ECF76405BE}" type="datetime1">
              <a:rPr lang="en-US" smtClean="0"/>
              <a:pPr/>
              <a:t>2/14/2013</a:t>
            </a:fld>
            <a:endParaRPr lang="en-US" smtClean="0"/>
          </a:p>
        </p:txBody>
      </p:sp>
      <p:sp>
        <p:nvSpPr>
          <p:cNvPr id="142341" name="Slide Number Placeholder 4"/>
          <p:cNvSpPr>
            <a:spLocks noGrp="1"/>
          </p:cNvSpPr>
          <p:nvPr>
            <p:ph type="sldNum" sz="quarter" idx="5"/>
          </p:nvPr>
        </p:nvSpPr>
        <p:spPr>
          <a:noFill/>
        </p:spPr>
        <p:txBody>
          <a:bodyPr/>
          <a:lstStyle/>
          <a:p>
            <a:fld id="{DF375B97-F09B-4220-822B-FF32823DA908}" type="slidenum">
              <a:rPr lang="en-US" smtClean="0"/>
              <a:pPr/>
              <a:t>34</a:t>
            </a:fld>
            <a:endParaRPr lang="en-US" smtClean="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Slide Image Placeholder 1"/>
          <p:cNvSpPr>
            <a:spLocks noGrp="1" noRot="1" noChangeAspect="1" noTextEdit="1"/>
          </p:cNvSpPr>
          <p:nvPr>
            <p:ph type="sldImg"/>
          </p:nvPr>
        </p:nvSpPr>
        <p:spPr>
          <a:ln/>
        </p:spPr>
      </p:sp>
      <p:sp>
        <p:nvSpPr>
          <p:cNvPr id="143363" name="Notes Placeholder 2"/>
          <p:cNvSpPr>
            <a:spLocks noGrp="1"/>
          </p:cNvSpPr>
          <p:nvPr>
            <p:ph type="body" idx="1"/>
          </p:nvPr>
        </p:nvSpPr>
        <p:spPr>
          <a:noFill/>
          <a:ln/>
        </p:spPr>
        <p:txBody>
          <a:bodyPr/>
          <a:lstStyle/>
          <a:p>
            <a:pPr>
              <a:spcBef>
                <a:spcPct val="0"/>
              </a:spcBef>
            </a:pPr>
            <a:r>
              <a:rPr lang="en-US" sz="1400" smtClean="0"/>
              <a:t>Curriculum, Human Resources, and the Business Office are good sources of what state rules need to be followed.</a:t>
            </a:r>
          </a:p>
        </p:txBody>
      </p:sp>
      <p:sp>
        <p:nvSpPr>
          <p:cNvPr id="143364" name="Date Placeholder 3"/>
          <p:cNvSpPr>
            <a:spLocks noGrp="1"/>
          </p:cNvSpPr>
          <p:nvPr>
            <p:ph type="dt" sz="quarter" idx="1"/>
          </p:nvPr>
        </p:nvSpPr>
        <p:spPr>
          <a:noFill/>
        </p:spPr>
        <p:txBody>
          <a:bodyPr/>
          <a:lstStyle/>
          <a:p>
            <a:fld id="{726CD8FC-D96B-44CD-9397-B89AB625F4B3}" type="datetime1">
              <a:rPr lang="en-US" smtClean="0"/>
              <a:pPr/>
              <a:t>2/14/2013</a:t>
            </a:fld>
            <a:endParaRPr lang="en-US" smtClean="0"/>
          </a:p>
        </p:txBody>
      </p:sp>
      <p:sp>
        <p:nvSpPr>
          <p:cNvPr id="143365" name="Slide Number Placeholder 4"/>
          <p:cNvSpPr>
            <a:spLocks noGrp="1"/>
          </p:cNvSpPr>
          <p:nvPr>
            <p:ph type="sldNum" sz="quarter" idx="5"/>
          </p:nvPr>
        </p:nvSpPr>
        <p:spPr>
          <a:noFill/>
        </p:spPr>
        <p:txBody>
          <a:bodyPr/>
          <a:lstStyle/>
          <a:p>
            <a:fld id="{B6CB8DE3-DB45-4FE7-8BC9-217F38DA32D8}" type="slidenum">
              <a:rPr lang="en-US" smtClean="0"/>
              <a:pPr/>
              <a:t>35</a:t>
            </a:fld>
            <a:endParaRPr lang="en-US" smtClean="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Slide Image Placeholder 1"/>
          <p:cNvSpPr>
            <a:spLocks noGrp="1" noRot="1" noChangeAspect="1" noTextEdit="1"/>
          </p:cNvSpPr>
          <p:nvPr>
            <p:ph type="sldImg"/>
          </p:nvPr>
        </p:nvSpPr>
        <p:spPr>
          <a:ln/>
        </p:spPr>
      </p:sp>
      <p:sp>
        <p:nvSpPr>
          <p:cNvPr id="144387" name="Notes Placeholder 2"/>
          <p:cNvSpPr>
            <a:spLocks noGrp="1"/>
          </p:cNvSpPr>
          <p:nvPr>
            <p:ph type="body" idx="1"/>
          </p:nvPr>
        </p:nvSpPr>
        <p:spPr>
          <a:xfrm>
            <a:off x="923925" y="4229100"/>
            <a:ext cx="5438775" cy="4572000"/>
          </a:xfrm>
          <a:noFill/>
          <a:ln/>
        </p:spPr>
        <p:txBody>
          <a:bodyPr/>
          <a:lstStyle/>
          <a:p>
            <a:pPr>
              <a:spcBef>
                <a:spcPct val="0"/>
              </a:spcBef>
            </a:pPr>
            <a:r>
              <a:rPr lang="en-US" sz="1300" smtClean="0"/>
              <a:t>Federal rules often come in the form of assurances that a district follows specific policies and procedures.  It is unlikely that a teacher or parent would know about these, so be sure that your grant team includes someone at the superintendent level.</a:t>
            </a:r>
          </a:p>
          <a:p>
            <a:pPr>
              <a:spcBef>
                <a:spcPct val="0"/>
              </a:spcBef>
            </a:pPr>
            <a:endParaRPr lang="en-US" sz="1300" smtClean="0"/>
          </a:p>
          <a:p>
            <a:pPr>
              <a:spcBef>
                <a:spcPct val="0"/>
              </a:spcBef>
            </a:pPr>
            <a:r>
              <a:rPr lang="en-US" sz="1300" smtClean="0"/>
              <a:t>The key concept for almost all grant funding is supplement, not supplant.  Funders want a guarantee that funding will </a:t>
            </a:r>
            <a:r>
              <a:rPr lang="en-US" sz="1300" u="sng" smtClean="0"/>
              <a:t>add</a:t>
            </a:r>
            <a:r>
              <a:rPr lang="en-US" sz="1300" smtClean="0"/>
              <a:t> to local resources, not replace them.  In addition, grant funds cannot be used for the core responsibilities of a district.  It is not feasible to find funding to pay for teachers, textbooks, or buses, for example, because that is the intended use of the existing district funds.  </a:t>
            </a:r>
          </a:p>
          <a:p>
            <a:pPr>
              <a:spcBef>
                <a:spcPct val="0"/>
              </a:spcBef>
            </a:pPr>
            <a:endParaRPr lang="en-US" sz="1300" smtClean="0"/>
          </a:p>
          <a:p>
            <a:pPr>
              <a:spcBef>
                <a:spcPct val="0"/>
              </a:spcBef>
            </a:pPr>
            <a:r>
              <a:rPr lang="en-US" sz="1300" smtClean="0"/>
              <a:t>Grant applicants often have to be creative to show that they are supplementing current funding.</a:t>
            </a:r>
          </a:p>
          <a:p>
            <a:pPr>
              <a:spcBef>
                <a:spcPct val="0"/>
              </a:spcBef>
            </a:pPr>
            <a:endParaRPr lang="en-US" sz="1300" smtClean="0"/>
          </a:p>
          <a:p>
            <a:pPr>
              <a:spcBef>
                <a:spcPct val="0"/>
              </a:spcBef>
            </a:pPr>
            <a:r>
              <a:rPr lang="en-US" sz="1300" smtClean="0"/>
              <a:t>A grant applicant might need to show current local standards of teacher to student ratio, for example, to show that a new teacher position will “supplement” existing staffing.  </a:t>
            </a:r>
          </a:p>
          <a:p>
            <a:pPr>
              <a:spcBef>
                <a:spcPct val="0"/>
              </a:spcBef>
            </a:pPr>
            <a:endParaRPr lang="en-US" sz="1300" smtClean="0"/>
          </a:p>
          <a:p>
            <a:pPr>
              <a:spcBef>
                <a:spcPct val="0"/>
              </a:spcBef>
            </a:pPr>
            <a:r>
              <a:rPr lang="en-US" sz="1300" smtClean="0"/>
              <a:t>Supplemental materials might have to be purchased with grant funds while district funds are used to purchase the adopted textbooks.</a:t>
            </a:r>
          </a:p>
          <a:p>
            <a:pPr>
              <a:spcBef>
                <a:spcPct val="0"/>
              </a:spcBef>
            </a:pPr>
            <a:endParaRPr lang="en-US" sz="1400" smtClean="0"/>
          </a:p>
        </p:txBody>
      </p:sp>
      <p:sp>
        <p:nvSpPr>
          <p:cNvPr id="144388" name="Date Placeholder 3"/>
          <p:cNvSpPr>
            <a:spLocks noGrp="1"/>
          </p:cNvSpPr>
          <p:nvPr>
            <p:ph type="dt" sz="quarter" idx="1"/>
          </p:nvPr>
        </p:nvSpPr>
        <p:spPr>
          <a:noFill/>
        </p:spPr>
        <p:txBody>
          <a:bodyPr/>
          <a:lstStyle/>
          <a:p>
            <a:fld id="{B7A253CA-6BAD-465A-95D9-9E11E5FDBA74}" type="datetime1">
              <a:rPr lang="en-US" smtClean="0"/>
              <a:pPr/>
              <a:t>2/14/2013</a:t>
            </a:fld>
            <a:endParaRPr lang="en-US" smtClean="0"/>
          </a:p>
        </p:txBody>
      </p:sp>
      <p:sp>
        <p:nvSpPr>
          <p:cNvPr id="144389" name="Slide Number Placeholder 4"/>
          <p:cNvSpPr>
            <a:spLocks noGrp="1"/>
          </p:cNvSpPr>
          <p:nvPr>
            <p:ph type="sldNum" sz="quarter" idx="5"/>
          </p:nvPr>
        </p:nvSpPr>
        <p:spPr>
          <a:noFill/>
        </p:spPr>
        <p:txBody>
          <a:bodyPr/>
          <a:lstStyle/>
          <a:p>
            <a:fld id="{1DE88913-1F50-44C8-85EB-7B6819515BA0}" type="slidenum">
              <a:rPr lang="en-US" smtClean="0"/>
              <a:pPr/>
              <a:t>36</a:t>
            </a:fld>
            <a:endParaRPr lang="en-US" smtClean="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Slide Image Placeholder 1"/>
          <p:cNvSpPr>
            <a:spLocks noGrp="1" noRot="1" noChangeAspect="1" noTextEdit="1"/>
          </p:cNvSpPr>
          <p:nvPr>
            <p:ph type="sldImg"/>
          </p:nvPr>
        </p:nvSpPr>
        <p:spPr>
          <a:ln/>
        </p:spPr>
      </p:sp>
      <p:sp>
        <p:nvSpPr>
          <p:cNvPr id="145411" name="Notes Placeholder 2"/>
          <p:cNvSpPr>
            <a:spLocks noGrp="1"/>
          </p:cNvSpPr>
          <p:nvPr>
            <p:ph type="body" idx="1"/>
          </p:nvPr>
        </p:nvSpPr>
        <p:spPr>
          <a:noFill/>
          <a:ln/>
        </p:spPr>
        <p:txBody>
          <a:bodyPr/>
          <a:lstStyle/>
          <a:p>
            <a:pPr>
              <a:spcBef>
                <a:spcPct val="0"/>
              </a:spcBef>
            </a:pPr>
            <a:r>
              <a:rPr lang="en-US" sz="1400" smtClean="0"/>
              <a:t>Funders will add their own rules for a variety of reasons.</a:t>
            </a:r>
          </a:p>
          <a:p>
            <a:pPr>
              <a:spcBef>
                <a:spcPct val="0"/>
              </a:spcBef>
            </a:pPr>
            <a:endParaRPr lang="en-US" sz="1400" smtClean="0"/>
          </a:p>
          <a:p>
            <a:pPr>
              <a:spcBef>
                <a:spcPct val="0"/>
              </a:spcBef>
            </a:pPr>
            <a:r>
              <a:rPr lang="en-US" sz="1400" smtClean="0"/>
              <a:t>First, they’ll do it because they can.</a:t>
            </a:r>
          </a:p>
          <a:p>
            <a:pPr>
              <a:spcBef>
                <a:spcPct val="0"/>
              </a:spcBef>
            </a:pPr>
            <a:endParaRPr lang="en-US" sz="1400" smtClean="0"/>
          </a:p>
          <a:p>
            <a:pPr>
              <a:spcBef>
                <a:spcPct val="0"/>
              </a:spcBef>
            </a:pPr>
            <a:r>
              <a:rPr lang="en-US" sz="1400" smtClean="0"/>
              <a:t>Second, because there is limited funding, they will look to see who can follow the rules of the process as a way to narrow down the pool of applicants.  </a:t>
            </a:r>
          </a:p>
          <a:p>
            <a:pPr>
              <a:spcBef>
                <a:spcPct val="0"/>
              </a:spcBef>
            </a:pPr>
            <a:endParaRPr lang="en-US" sz="1400" smtClean="0"/>
          </a:p>
          <a:p>
            <a:pPr>
              <a:spcBef>
                <a:spcPct val="0"/>
              </a:spcBef>
            </a:pPr>
            <a:r>
              <a:rPr lang="en-US" sz="1400" smtClean="0"/>
              <a:t>In some cases, funders consider that an applicant who can’t follow through on the small rules will not be able to follow through on the commitments of the grant.</a:t>
            </a:r>
          </a:p>
          <a:p>
            <a:pPr>
              <a:spcBef>
                <a:spcPct val="0"/>
              </a:spcBef>
            </a:pPr>
            <a:endParaRPr lang="en-US" sz="1400" smtClean="0"/>
          </a:p>
          <a:p>
            <a:pPr>
              <a:spcBef>
                <a:spcPct val="0"/>
              </a:spcBef>
            </a:pPr>
            <a:r>
              <a:rPr lang="en-US" sz="1400" smtClean="0"/>
              <a:t>Finally, funders might have their own limitations due to the source of their funding, so they will impose these restrictions on the applicants.  These might include matching funds or creating coalitions among community organizations.</a:t>
            </a:r>
          </a:p>
        </p:txBody>
      </p:sp>
      <p:sp>
        <p:nvSpPr>
          <p:cNvPr id="145412" name="Date Placeholder 3"/>
          <p:cNvSpPr>
            <a:spLocks noGrp="1"/>
          </p:cNvSpPr>
          <p:nvPr>
            <p:ph type="dt" sz="quarter" idx="1"/>
          </p:nvPr>
        </p:nvSpPr>
        <p:spPr>
          <a:noFill/>
        </p:spPr>
        <p:txBody>
          <a:bodyPr/>
          <a:lstStyle/>
          <a:p>
            <a:fld id="{3BF4669E-99DF-4E1C-86CB-961EB229E378}" type="datetime1">
              <a:rPr lang="en-US" smtClean="0"/>
              <a:pPr/>
              <a:t>2/14/2013</a:t>
            </a:fld>
            <a:endParaRPr lang="en-US" smtClean="0"/>
          </a:p>
        </p:txBody>
      </p:sp>
      <p:sp>
        <p:nvSpPr>
          <p:cNvPr id="145413" name="Slide Number Placeholder 4"/>
          <p:cNvSpPr>
            <a:spLocks noGrp="1"/>
          </p:cNvSpPr>
          <p:nvPr>
            <p:ph type="sldNum" sz="quarter" idx="5"/>
          </p:nvPr>
        </p:nvSpPr>
        <p:spPr>
          <a:noFill/>
        </p:spPr>
        <p:txBody>
          <a:bodyPr/>
          <a:lstStyle/>
          <a:p>
            <a:fld id="{F5AA668C-A711-403E-99DE-09908101B87E}" type="slidenum">
              <a:rPr lang="en-US" smtClean="0"/>
              <a:pPr/>
              <a:t>37</a:t>
            </a:fld>
            <a:endParaRPr lang="en-US" smtClean="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Slide Image Placeholder 1"/>
          <p:cNvSpPr>
            <a:spLocks noGrp="1" noRot="1" noChangeAspect="1" noTextEdit="1"/>
          </p:cNvSpPr>
          <p:nvPr>
            <p:ph type="sldImg"/>
          </p:nvPr>
        </p:nvSpPr>
        <p:spPr>
          <a:ln/>
        </p:spPr>
      </p:sp>
      <p:sp>
        <p:nvSpPr>
          <p:cNvPr id="146435" name="Notes Placeholder 2"/>
          <p:cNvSpPr>
            <a:spLocks noGrp="1"/>
          </p:cNvSpPr>
          <p:nvPr>
            <p:ph type="body" idx="1"/>
          </p:nvPr>
        </p:nvSpPr>
        <p:spPr>
          <a:noFill/>
          <a:ln/>
        </p:spPr>
        <p:txBody>
          <a:bodyPr/>
          <a:lstStyle/>
          <a:p>
            <a:pPr>
              <a:spcBef>
                <a:spcPct val="0"/>
              </a:spcBef>
            </a:pPr>
            <a:r>
              <a:rPr lang="en-US" sz="1400" smtClean="0"/>
              <a:t>As you begin the actual grant process, these steps will help you successfully complete a comprehensive proposal on time.</a:t>
            </a:r>
          </a:p>
          <a:p>
            <a:pPr>
              <a:spcBef>
                <a:spcPct val="0"/>
              </a:spcBef>
            </a:pPr>
            <a:endParaRPr lang="en-US" sz="1400" smtClean="0"/>
          </a:p>
          <a:p>
            <a:pPr>
              <a:spcBef>
                <a:spcPct val="0"/>
              </a:spcBef>
            </a:pPr>
            <a:r>
              <a:rPr lang="en-US" sz="1400" smtClean="0"/>
              <a:t>The project manager is not the same as the person who will direct the work of the grant. </a:t>
            </a:r>
          </a:p>
          <a:p>
            <a:pPr>
              <a:spcBef>
                <a:spcPct val="0"/>
              </a:spcBef>
            </a:pPr>
            <a:endParaRPr lang="en-US" sz="1400" smtClean="0"/>
          </a:p>
          <a:p>
            <a:pPr>
              <a:spcBef>
                <a:spcPct val="0"/>
              </a:spcBef>
            </a:pPr>
            <a:r>
              <a:rPr lang="en-US" sz="1400" smtClean="0"/>
              <a:t>It might not even be the main writer for the grant.</a:t>
            </a:r>
          </a:p>
          <a:p>
            <a:pPr>
              <a:spcBef>
                <a:spcPct val="0"/>
              </a:spcBef>
            </a:pPr>
            <a:endParaRPr lang="en-US" sz="1400" smtClean="0"/>
          </a:p>
          <a:p>
            <a:pPr>
              <a:spcBef>
                <a:spcPct val="0"/>
              </a:spcBef>
            </a:pPr>
            <a:r>
              <a:rPr lang="en-US" sz="1400" smtClean="0"/>
              <a:t>The project manager is the organized, deadline-focused member of the team who will help team members stay accountable to the elements of the grant application.</a:t>
            </a:r>
          </a:p>
        </p:txBody>
      </p:sp>
      <p:sp>
        <p:nvSpPr>
          <p:cNvPr id="146436" name="Date Placeholder 3"/>
          <p:cNvSpPr>
            <a:spLocks noGrp="1"/>
          </p:cNvSpPr>
          <p:nvPr>
            <p:ph type="dt" sz="quarter" idx="1"/>
          </p:nvPr>
        </p:nvSpPr>
        <p:spPr>
          <a:noFill/>
        </p:spPr>
        <p:txBody>
          <a:bodyPr/>
          <a:lstStyle/>
          <a:p>
            <a:fld id="{17667D06-FC1B-47A4-A2F8-CD5DAEA0EB50}" type="datetime1">
              <a:rPr lang="en-US" smtClean="0"/>
              <a:pPr/>
              <a:t>2/14/2013</a:t>
            </a:fld>
            <a:endParaRPr lang="en-US" smtClean="0"/>
          </a:p>
        </p:txBody>
      </p:sp>
      <p:sp>
        <p:nvSpPr>
          <p:cNvPr id="146437" name="Slide Number Placeholder 4"/>
          <p:cNvSpPr>
            <a:spLocks noGrp="1"/>
          </p:cNvSpPr>
          <p:nvPr>
            <p:ph type="sldNum" sz="quarter" idx="5"/>
          </p:nvPr>
        </p:nvSpPr>
        <p:spPr>
          <a:noFill/>
        </p:spPr>
        <p:txBody>
          <a:bodyPr/>
          <a:lstStyle/>
          <a:p>
            <a:fld id="{5A4D952A-F925-4B93-9F9D-7ABB702C3552}" type="slidenum">
              <a:rPr lang="en-US" smtClean="0"/>
              <a:pPr/>
              <a:t>38</a:t>
            </a:fld>
            <a:endParaRPr lang="en-US" smtClean="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Slide Image Placeholder 1"/>
          <p:cNvSpPr>
            <a:spLocks noGrp="1" noRot="1" noChangeAspect="1" noTextEdit="1"/>
          </p:cNvSpPr>
          <p:nvPr>
            <p:ph type="sldImg"/>
          </p:nvPr>
        </p:nvSpPr>
        <p:spPr>
          <a:ln/>
        </p:spPr>
      </p:sp>
      <p:sp>
        <p:nvSpPr>
          <p:cNvPr id="147459" name="Notes Placeholder 2"/>
          <p:cNvSpPr>
            <a:spLocks noGrp="1"/>
          </p:cNvSpPr>
          <p:nvPr>
            <p:ph type="body" idx="1"/>
          </p:nvPr>
        </p:nvSpPr>
        <p:spPr>
          <a:noFill/>
          <a:ln/>
        </p:spPr>
        <p:txBody>
          <a:bodyPr/>
          <a:lstStyle/>
          <a:p>
            <a:pPr>
              <a:spcBef>
                <a:spcPct val="0"/>
              </a:spcBef>
            </a:pPr>
            <a:r>
              <a:rPr lang="en-US" sz="1400" smtClean="0"/>
              <a:t>By starting with the deadline and working backwards, a team can develop a realistic timeline of what needs to be completed by when.</a:t>
            </a:r>
          </a:p>
          <a:p>
            <a:pPr>
              <a:spcBef>
                <a:spcPct val="0"/>
              </a:spcBef>
            </a:pPr>
            <a:endParaRPr lang="en-US" sz="1400" smtClean="0"/>
          </a:p>
          <a:p>
            <a:pPr>
              <a:spcBef>
                <a:spcPct val="0"/>
              </a:spcBef>
            </a:pPr>
            <a:r>
              <a:rPr lang="en-US" sz="1400" smtClean="0"/>
              <a:t>Be sure to know </a:t>
            </a:r>
            <a:r>
              <a:rPr lang="en-US" sz="1400" b="1" smtClean="0"/>
              <a:t>how</a:t>
            </a:r>
            <a:r>
              <a:rPr lang="en-US" sz="1400" smtClean="0"/>
              <a:t> the grant must be submitted, e.g. Fed Ex, online, or an original with three copies, to ensure that you plan for these steps.</a:t>
            </a:r>
          </a:p>
          <a:p>
            <a:pPr>
              <a:spcBef>
                <a:spcPct val="0"/>
              </a:spcBef>
            </a:pPr>
            <a:endParaRPr lang="en-US" sz="1400" smtClean="0"/>
          </a:p>
          <a:p>
            <a:pPr>
              <a:spcBef>
                <a:spcPct val="0"/>
              </a:spcBef>
            </a:pPr>
            <a:r>
              <a:rPr lang="en-US" sz="1400" smtClean="0"/>
              <a:t>Know that problems will come up, so build in extra time.</a:t>
            </a:r>
          </a:p>
          <a:p>
            <a:pPr>
              <a:spcBef>
                <a:spcPct val="0"/>
              </a:spcBef>
            </a:pPr>
            <a:endParaRPr lang="en-US" sz="1400" smtClean="0"/>
          </a:p>
        </p:txBody>
      </p:sp>
      <p:sp>
        <p:nvSpPr>
          <p:cNvPr id="147460" name="Date Placeholder 3"/>
          <p:cNvSpPr>
            <a:spLocks noGrp="1"/>
          </p:cNvSpPr>
          <p:nvPr>
            <p:ph type="dt" sz="quarter" idx="1"/>
          </p:nvPr>
        </p:nvSpPr>
        <p:spPr>
          <a:noFill/>
        </p:spPr>
        <p:txBody>
          <a:bodyPr/>
          <a:lstStyle/>
          <a:p>
            <a:fld id="{C44D2178-F557-476D-9322-BF25B051F8BE}" type="datetime1">
              <a:rPr lang="en-US" smtClean="0"/>
              <a:pPr/>
              <a:t>2/14/2013</a:t>
            </a:fld>
            <a:endParaRPr lang="en-US" smtClean="0"/>
          </a:p>
        </p:txBody>
      </p:sp>
      <p:sp>
        <p:nvSpPr>
          <p:cNvPr id="147461" name="Slide Number Placeholder 4"/>
          <p:cNvSpPr>
            <a:spLocks noGrp="1"/>
          </p:cNvSpPr>
          <p:nvPr>
            <p:ph type="sldNum" sz="quarter" idx="5"/>
          </p:nvPr>
        </p:nvSpPr>
        <p:spPr>
          <a:noFill/>
        </p:spPr>
        <p:txBody>
          <a:bodyPr/>
          <a:lstStyle/>
          <a:p>
            <a:fld id="{86172082-D603-4194-81CB-8D04EA9C4872}" type="slidenum">
              <a:rPr lang="en-US" smtClean="0"/>
              <a:pPr/>
              <a:t>39</a:t>
            </a:fld>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Slide Image Placeholder 1"/>
          <p:cNvSpPr>
            <a:spLocks noGrp="1" noRot="1" noChangeAspect="1" noTextEdit="1"/>
          </p:cNvSpPr>
          <p:nvPr>
            <p:ph type="sldImg"/>
          </p:nvPr>
        </p:nvSpPr>
        <p:spPr>
          <a:ln/>
        </p:spPr>
      </p:sp>
      <p:sp>
        <p:nvSpPr>
          <p:cNvPr id="90115" name="Notes Placeholder 2"/>
          <p:cNvSpPr>
            <a:spLocks noGrp="1"/>
          </p:cNvSpPr>
          <p:nvPr>
            <p:ph type="body" idx="1"/>
          </p:nvPr>
        </p:nvSpPr>
        <p:spPr>
          <a:noFill/>
          <a:ln/>
        </p:spPr>
        <p:txBody>
          <a:bodyPr/>
          <a:lstStyle/>
          <a:p>
            <a:pPr>
              <a:spcBef>
                <a:spcPct val="0"/>
              </a:spcBef>
            </a:pPr>
            <a:r>
              <a:rPr lang="en-US" sz="1400" smtClean="0"/>
              <a:t>A key factor in funding success is the notion of collaboration.  Although it’s hard work and takes longer, funders are looking to maximize their limited dollars.  Collaborations are also important to promote sustainability of a project after grant funding ends.  In cases of federal funding, partnerships and collaboration are required.</a:t>
            </a:r>
          </a:p>
          <a:p>
            <a:pPr>
              <a:spcBef>
                <a:spcPct val="0"/>
              </a:spcBef>
            </a:pPr>
            <a:endParaRPr lang="en-US" sz="1400" smtClean="0"/>
          </a:p>
          <a:p>
            <a:pPr>
              <a:spcBef>
                <a:spcPct val="0"/>
              </a:spcBef>
            </a:pPr>
            <a:r>
              <a:rPr lang="en-US" sz="1400" smtClean="0"/>
              <a:t>Natural partners already exist within your school or district community.  Look at existing intergovernmental agreements, donors, major employers, social service agencies, and private and parochial schools.</a:t>
            </a:r>
          </a:p>
          <a:p>
            <a:pPr>
              <a:spcBef>
                <a:spcPct val="0"/>
              </a:spcBef>
            </a:pPr>
            <a:endParaRPr lang="en-US" sz="1400" smtClean="0"/>
          </a:p>
          <a:p>
            <a:pPr>
              <a:spcBef>
                <a:spcPct val="0"/>
              </a:spcBef>
            </a:pPr>
            <a:r>
              <a:rPr lang="en-US" sz="1400" smtClean="0"/>
              <a:t>It’s important to have ongoing communication with potential partners to ensure that collaboration on grants doesn’t come as a total surprise.  Partners should be kept aware of each other’s initiatives through quarterly or semi-annual updates, face-to-face meetings, and use of electronic updates.  Grant timelines are always short, and you need well-developed relationships to have the level of trust necessary for creating letters of support and agreements required by many funders.</a:t>
            </a:r>
          </a:p>
        </p:txBody>
      </p:sp>
      <p:sp>
        <p:nvSpPr>
          <p:cNvPr id="90116" name="Date Placeholder 3"/>
          <p:cNvSpPr>
            <a:spLocks noGrp="1"/>
          </p:cNvSpPr>
          <p:nvPr>
            <p:ph type="dt" sz="quarter" idx="1"/>
          </p:nvPr>
        </p:nvSpPr>
        <p:spPr>
          <a:noFill/>
        </p:spPr>
        <p:txBody>
          <a:bodyPr/>
          <a:lstStyle/>
          <a:p>
            <a:fld id="{201E31DE-828D-4E4E-91FD-D99BBD2C97F8}" type="datetime1">
              <a:rPr lang="en-US" smtClean="0"/>
              <a:pPr/>
              <a:t>2/14/2013</a:t>
            </a:fld>
            <a:endParaRPr lang="en-US" smtClean="0"/>
          </a:p>
        </p:txBody>
      </p:sp>
      <p:sp>
        <p:nvSpPr>
          <p:cNvPr id="90117" name="Slide Number Placeholder 4"/>
          <p:cNvSpPr>
            <a:spLocks noGrp="1"/>
          </p:cNvSpPr>
          <p:nvPr>
            <p:ph type="sldNum" sz="quarter" idx="5"/>
          </p:nvPr>
        </p:nvSpPr>
        <p:spPr>
          <a:noFill/>
        </p:spPr>
        <p:txBody>
          <a:bodyPr/>
          <a:lstStyle/>
          <a:p>
            <a:fld id="{C72AB08D-52D3-4614-87E3-1E90F19888D1}" type="slidenum">
              <a:rPr lang="en-US" smtClean="0"/>
              <a:pPr/>
              <a:t>4</a:t>
            </a:fld>
            <a:endParaRPr lang="en-US" smtClean="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Slide Image Placeholder 1"/>
          <p:cNvSpPr>
            <a:spLocks noGrp="1" noRot="1" noChangeAspect="1" noTextEdit="1"/>
          </p:cNvSpPr>
          <p:nvPr>
            <p:ph type="sldImg"/>
          </p:nvPr>
        </p:nvSpPr>
        <p:spPr>
          <a:ln/>
        </p:spPr>
      </p:sp>
      <p:sp>
        <p:nvSpPr>
          <p:cNvPr id="148483" name="Notes Placeholder 2"/>
          <p:cNvSpPr>
            <a:spLocks noGrp="1"/>
          </p:cNvSpPr>
          <p:nvPr>
            <p:ph type="body" idx="1"/>
          </p:nvPr>
        </p:nvSpPr>
        <p:spPr>
          <a:noFill/>
          <a:ln/>
        </p:spPr>
        <p:txBody>
          <a:bodyPr/>
          <a:lstStyle/>
          <a:p>
            <a:pPr>
              <a:spcBef>
                <a:spcPct val="0"/>
              </a:spcBef>
            </a:pPr>
            <a:r>
              <a:rPr lang="en-US" sz="1400" smtClean="0"/>
              <a:t>A communication plan will help develop support for the grant and increase the likelihood of project success, if funded.</a:t>
            </a:r>
          </a:p>
          <a:p>
            <a:pPr>
              <a:spcBef>
                <a:spcPct val="0"/>
              </a:spcBef>
            </a:pPr>
            <a:endParaRPr lang="en-US" sz="1400" smtClean="0"/>
          </a:p>
          <a:p>
            <a:pPr>
              <a:spcBef>
                <a:spcPct val="0"/>
              </a:spcBef>
            </a:pPr>
            <a:r>
              <a:rPr lang="en-US" sz="1400" smtClean="0"/>
              <a:t>This is a place to consider not only required communication links such as the Governing Board, but political connections such as the union representative.</a:t>
            </a:r>
          </a:p>
          <a:p>
            <a:pPr>
              <a:spcBef>
                <a:spcPct val="0"/>
              </a:spcBef>
            </a:pPr>
            <a:endParaRPr lang="en-US" sz="1400" smtClean="0"/>
          </a:p>
          <a:p>
            <a:pPr>
              <a:spcBef>
                <a:spcPct val="0"/>
              </a:spcBef>
            </a:pPr>
            <a:r>
              <a:rPr lang="en-US" sz="1400" smtClean="0"/>
              <a:t>Be sure to clarify if you are requesting input or just informing so that you manage expectations.  Input should be built into the timeline so that ideas can be incorporated </a:t>
            </a:r>
            <a:r>
              <a:rPr lang="en-US" sz="1400" u="sng" smtClean="0"/>
              <a:t>before</a:t>
            </a:r>
            <a:r>
              <a:rPr lang="en-US" sz="1400" smtClean="0"/>
              <a:t> the application, budget, etc. are complete.</a:t>
            </a:r>
          </a:p>
        </p:txBody>
      </p:sp>
      <p:sp>
        <p:nvSpPr>
          <p:cNvPr id="148484" name="Date Placeholder 3"/>
          <p:cNvSpPr>
            <a:spLocks noGrp="1"/>
          </p:cNvSpPr>
          <p:nvPr>
            <p:ph type="dt" sz="quarter" idx="1"/>
          </p:nvPr>
        </p:nvSpPr>
        <p:spPr>
          <a:noFill/>
        </p:spPr>
        <p:txBody>
          <a:bodyPr/>
          <a:lstStyle/>
          <a:p>
            <a:fld id="{3A8158AD-254F-46FA-8940-748EEFC1AA55}" type="datetime1">
              <a:rPr lang="en-US" smtClean="0"/>
              <a:pPr/>
              <a:t>2/14/2013</a:t>
            </a:fld>
            <a:endParaRPr lang="en-US" smtClean="0"/>
          </a:p>
        </p:txBody>
      </p:sp>
      <p:sp>
        <p:nvSpPr>
          <p:cNvPr id="148485" name="Slide Number Placeholder 4"/>
          <p:cNvSpPr>
            <a:spLocks noGrp="1"/>
          </p:cNvSpPr>
          <p:nvPr>
            <p:ph type="sldNum" sz="quarter" idx="5"/>
          </p:nvPr>
        </p:nvSpPr>
        <p:spPr>
          <a:noFill/>
        </p:spPr>
        <p:txBody>
          <a:bodyPr/>
          <a:lstStyle/>
          <a:p>
            <a:fld id="{D599D04C-09DD-4FDA-973D-327BE4FA2E88}" type="slidenum">
              <a:rPr lang="en-US" smtClean="0"/>
              <a:pPr/>
              <a:t>40</a:t>
            </a:fld>
            <a:endParaRPr lang="en-US" smtClean="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Slide Image Placeholder 1"/>
          <p:cNvSpPr>
            <a:spLocks noGrp="1" noRot="1" noChangeAspect="1" noTextEdit="1"/>
          </p:cNvSpPr>
          <p:nvPr>
            <p:ph type="sldImg"/>
          </p:nvPr>
        </p:nvSpPr>
        <p:spPr>
          <a:ln/>
        </p:spPr>
      </p:sp>
      <p:sp>
        <p:nvSpPr>
          <p:cNvPr id="149507" name="Notes Placeholder 2"/>
          <p:cNvSpPr>
            <a:spLocks noGrp="1"/>
          </p:cNvSpPr>
          <p:nvPr>
            <p:ph type="body" idx="1"/>
          </p:nvPr>
        </p:nvSpPr>
        <p:spPr>
          <a:noFill/>
          <a:ln/>
        </p:spPr>
        <p:txBody>
          <a:bodyPr/>
          <a:lstStyle/>
          <a:p>
            <a:pPr>
              <a:spcBef>
                <a:spcPct val="0"/>
              </a:spcBef>
            </a:pPr>
            <a:r>
              <a:rPr lang="en-US" sz="1400" smtClean="0"/>
              <a:t>As you prepare to write, keep in mind that telling your story should be an easy process.  If the writing is too difficult, the grant probably is not a “fit” for your school or district.</a:t>
            </a:r>
          </a:p>
        </p:txBody>
      </p:sp>
      <p:sp>
        <p:nvSpPr>
          <p:cNvPr id="149508" name="Date Placeholder 3"/>
          <p:cNvSpPr>
            <a:spLocks noGrp="1"/>
          </p:cNvSpPr>
          <p:nvPr>
            <p:ph type="dt" sz="quarter" idx="1"/>
          </p:nvPr>
        </p:nvSpPr>
        <p:spPr>
          <a:noFill/>
        </p:spPr>
        <p:txBody>
          <a:bodyPr/>
          <a:lstStyle/>
          <a:p>
            <a:fld id="{2D2EE51C-35AE-4415-802B-39DBD22D4564}" type="datetime1">
              <a:rPr lang="en-US" smtClean="0"/>
              <a:pPr/>
              <a:t>2/14/2013</a:t>
            </a:fld>
            <a:endParaRPr lang="en-US" smtClean="0"/>
          </a:p>
        </p:txBody>
      </p:sp>
      <p:sp>
        <p:nvSpPr>
          <p:cNvPr id="149509" name="Slide Number Placeholder 4"/>
          <p:cNvSpPr>
            <a:spLocks noGrp="1"/>
          </p:cNvSpPr>
          <p:nvPr>
            <p:ph type="sldNum" sz="quarter" idx="5"/>
          </p:nvPr>
        </p:nvSpPr>
        <p:spPr>
          <a:noFill/>
        </p:spPr>
        <p:txBody>
          <a:bodyPr/>
          <a:lstStyle/>
          <a:p>
            <a:fld id="{E3A01F6F-AE04-44C2-B03A-3CDE6DC227D4}" type="slidenum">
              <a:rPr lang="en-US" smtClean="0"/>
              <a:pPr/>
              <a:t>41</a:t>
            </a:fld>
            <a:endParaRPr lang="en-US" smtClean="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Rectangle 3"/>
          <p:cNvSpPr>
            <a:spLocks noGrp="1" noChangeArrowheads="1"/>
          </p:cNvSpPr>
          <p:nvPr>
            <p:ph type="dt" sz="quarter" idx="1"/>
          </p:nvPr>
        </p:nvSpPr>
        <p:spPr>
          <a:noFill/>
        </p:spPr>
        <p:txBody>
          <a:bodyPr/>
          <a:lstStyle/>
          <a:p>
            <a:fld id="{C6F6DFF5-00C1-4101-A839-2A8B0F023C29}" type="datetime1">
              <a:rPr lang="en-US" smtClean="0"/>
              <a:pPr/>
              <a:t>2/14/2013</a:t>
            </a:fld>
            <a:endParaRPr lang="en-US" smtClean="0"/>
          </a:p>
        </p:txBody>
      </p:sp>
      <p:sp>
        <p:nvSpPr>
          <p:cNvPr id="150531" name="Rectangle 7"/>
          <p:cNvSpPr>
            <a:spLocks noGrp="1" noChangeArrowheads="1"/>
          </p:cNvSpPr>
          <p:nvPr>
            <p:ph type="sldNum" sz="quarter" idx="5"/>
          </p:nvPr>
        </p:nvSpPr>
        <p:spPr>
          <a:noFill/>
        </p:spPr>
        <p:txBody>
          <a:bodyPr/>
          <a:lstStyle/>
          <a:p>
            <a:fld id="{C2F01768-3DBC-48BC-9F01-0A2821BD03F9}" type="slidenum">
              <a:rPr lang="en-US" smtClean="0"/>
              <a:pPr/>
              <a:t>42</a:t>
            </a:fld>
            <a:endParaRPr lang="en-US" smtClean="0"/>
          </a:p>
        </p:txBody>
      </p:sp>
      <p:sp>
        <p:nvSpPr>
          <p:cNvPr id="150532" name="Rectangle 2"/>
          <p:cNvSpPr>
            <a:spLocks noGrp="1" noRot="1" noChangeAspect="1" noChangeArrowheads="1" noTextEdit="1"/>
          </p:cNvSpPr>
          <p:nvPr>
            <p:ph type="sldImg"/>
          </p:nvPr>
        </p:nvSpPr>
        <p:spPr>
          <a:ln/>
        </p:spPr>
      </p:sp>
      <p:sp>
        <p:nvSpPr>
          <p:cNvPr id="150533" name="Rectangle 3"/>
          <p:cNvSpPr>
            <a:spLocks noGrp="1" noChangeArrowheads="1"/>
          </p:cNvSpPr>
          <p:nvPr>
            <p:ph type="body" idx="1"/>
          </p:nvPr>
        </p:nvSpPr>
        <p:spPr>
          <a:xfrm>
            <a:off x="342900" y="4229100"/>
            <a:ext cx="6248400" cy="4800600"/>
          </a:xfrm>
          <a:noFill/>
          <a:ln/>
        </p:spPr>
        <p:txBody>
          <a:bodyPr/>
          <a:lstStyle/>
          <a:p>
            <a:pPr marL="228600" indent="-228600" eaLnBrk="1" hangingPunct="1">
              <a:buFontTx/>
              <a:buAutoNum type="arabicPeriod"/>
            </a:pPr>
            <a:r>
              <a:rPr lang="en-US" smtClean="0"/>
              <a:t>In most state and federal COMPETITIVE grant applications, the actual Parts of the grant application are outlined in the Scope of Work and almost always start with Need. The Needs Section includes a brief description of the Educational Problem the district intends to solve with funds generated by the grant and provides background on </a:t>
            </a:r>
            <a:r>
              <a:rPr lang="en-US" b="1" u="sng" smtClean="0"/>
              <a:t>what has and has not</a:t>
            </a:r>
            <a:r>
              <a:rPr lang="en-US" smtClean="0"/>
              <a:t> been done to solve the  problem. The Needs Section makes up roughly 1/5 of the total points of the grant. </a:t>
            </a:r>
          </a:p>
          <a:p>
            <a:pPr marL="228600" indent="-228600" eaLnBrk="1" hangingPunct="1">
              <a:buFontTx/>
              <a:buAutoNum type="arabicPeriod"/>
            </a:pPr>
            <a:r>
              <a:rPr lang="en-US" smtClean="0"/>
              <a:t>The Goals and Objectives of the project allude to how the district intends to evaluate its success. Broad Goal Statements of long term intentions are supported by concrete, realistic, measurable, obtainable, and time bound Objectives or Outcomes that may be expected from the project.</a:t>
            </a:r>
          </a:p>
          <a:p>
            <a:pPr marL="228600" indent="-228600" eaLnBrk="1" hangingPunct="1">
              <a:buFontTx/>
              <a:buAutoNum type="arabicPeriod"/>
            </a:pPr>
            <a:r>
              <a:rPr lang="en-US" smtClean="0"/>
              <a:t>Project Activities/Methodology   Activities and methods outlined in the Methods Sections reflect recommendations from the research for solving the Educational problem.</a:t>
            </a:r>
          </a:p>
          <a:p>
            <a:pPr marL="228600" indent="-228600" eaLnBrk="1" hangingPunct="1">
              <a:buFontTx/>
              <a:buAutoNum type="arabicPeriod"/>
            </a:pPr>
            <a:r>
              <a:rPr lang="en-US" smtClean="0"/>
              <a:t>Timeline   is a month –by- month guide to how the project will be accomplished. For example Month 1 may be when to conduct needs assessments,  order materials, begin to train new staff;  Month 2  may be when to begin professional development related to the project; and Month 3 may be when to start classroom observations. </a:t>
            </a:r>
          </a:p>
          <a:p>
            <a:pPr marL="228600" indent="-228600" eaLnBrk="1" hangingPunct="1">
              <a:buFontTx/>
              <a:buAutoNum type="arabicPeriod"/>
            </a:pPr>
            <a:r>
              <a:rPr lang="en-US" smtClean="0"/>
              <a:t>Evaluation  The method for evaluating the project needs to be established early in the grant writing process since this Section will articulate the effectiveness of the project in meeting the educational needs established in the grant.  Generally speaking, the evaluation is proof that the project works.</a:t>
            </a:r>
          </a:p>
          <a:p>
            <a:pPr marL="228600" indent="-228600" eaLnBrk="1" hangingPunct="1">
              <a:buFontTx/>
              <a:buAutoNum type="arabicPeriod"/>
            </a:pPr>
            <a:r>
              <a:rPr lang="en-US" smtClean="0"/>
              <a:t>Budget/Budget Narrative/Sustainability  need to be considered as a whole.  How the funds will be spent by state and local Code, a description of how the funds clearly support the activities and methods outlined in the Needs and Methods Sections and an explanation of how program will be continued after grant funds expire all interrelate in a well crafted application.  </a:t>
            </a:r>
          </a:p>
          <a:p>
            <a:pPr marL="228600" indent="-228600" eaLnBrk="1" hangingPunct="1">
              <a:buFontTx/>
              <a:buAutoNum type="arabicPeriod"/>
            </a:pPr>
            <a:endParaRPr lang="en-US" smtClean="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3"/>
          <p:cNvSpPr txBox="1">
            <a:spLocks noGrp="1" noChangeArrowheads="1"/>
          </p:cNvSpPr>
          <p:nvPr/>
        </p:nvSpPr>
        <p:spPr bwMode="auto">
          <a:xfrm>
            <a:off x="3929063" y="0"/>
            <a:ext cx="3005137" cy="460375"/>
          </a:xfrm>
          <a:prstGeom prst="rect">
            <a:avLst/>
          </a:prstGeom>
          <a:noFill/>
          <a:ln w="9525">
            <a:noFill/>
            <a:miter lim="800000"/>
            <a:headEnd/>
            <a:tailEnd/>
          </a:ln>
        </p:spPr>
        <p:txBody>
          <a:bodyPr lIns="92309" tIns="46154" rIns="92309" bIns="46154"/>
          <a:lstStyle/>
          <a:p>
            <a:pPr algn="r" defTabSz="922338"/>
            <a:fld id="{22E08A3C-DC2C-4BEB-B89B-EE9D09BE3724}" type="datetime1">
              <a:rPr lang="en-US" sz="1200"/>
              <a:pPr algn="r" defTabSz="922338"/>
              <a:t>2/14/2013</a:t>
            </a:fld>
            <a:endParaRPr lang="en-US" sz="1200"/>
          </a:p>
        </p:txBody>
      </p:sp>
      <p:sp>
        <p:nvSpPr>
          <p:cNvPr id="151555" name="Rectangle 7"/>
          <p:cNvSpPr txBox="1">
            <a:spLocks noGrp="1" noChangeArrowheads="1"/>
          </p:cNvSpPr>
          <p:nvPr/>
        </p:nvSpPr>
        <p:spPr bwMode="auto">
          <a:xfrm>
            <a:off x="3929063" y="8759825"/>
            <a:ext cx="3005137" cy="460375"/>
          </a:xfrm>
          <a:prstGeom prst="rect">
            <a:avLst/>
          </a:prstGeom>
          <a:noFill/>
          <a:ln w="9525">
            <a:noFill/>
            <a:miter lim="800000"/>
            <a:headEnd/>
            <a:tailEnd/>
          </a:ln>
        </p:spPr>
        <p:txBody>
          <a:bodyPr lIns="92309" tIns="46154" rIns="92309" bIns="46154" anchor="b"/>
          <a:lstStyle/>
          <a:p>
            <a:pPr algn="r" defTabSz="922338"/>
            <a:fld id="{0E49ECBA-5E74-49D5-80E0-E5D9F0E89269}" type="slidenum">
              <a:rPr lang="en-US" sz="1200"/>
              <a:pPr algn="r" defTabSz="922338"/>
              <a:t>43</a:t>
            </a:fld>
            <a:endParaRPr lang="en-US" sz="1200"/>
          </a:p>
        </p:txBody>
      </p:sp>
      <p:sp>
        <p:nvSpPr>
          <p:cNvPr id="151556" name="Rectangle 2"/>
          <p:cNvSpPr>
            <a:spLocks noGrp="1" noRot="1" noChangeAspect="1" noChangeArrowheads="1" noTextEdit="1"/>
          </p:cNvSpPr>
          <p:nvPr>
            <p:ph type="sldImg"/>
          </p:nvPr>
        </p:nvSpPr>
        <p:spPr>
          <a:ln/>
        </p:spPr>
      </p:sp>
      <p:sp>
        <p:nvSpPr>
          <p:cNvPr id="151557" name="Rectangle 3"/>
          <p:cNvSpPr>
            <a:spLocks noGrp="1" noChangeArrowheads="1"/>
          </p:cNvSpPr>
          <p:nvPr>
            <p:ph type="body" idx="1"/>
          </p:nvPr>
        </p:nvSpPr>
        <p:spPr>
          <a:xfrm>
            <a:off x="342900" y="4229100"/>
            <a:ext cx="6248400" cy="4800600"/>
          </a:xfrm>
          <a:noFill/>
          <a:ln/>
        </p:spPr>
        <p:txBody>
          <a:bodyPr/>
          <a:lstStyle/>
          <a:p>
            <a:pPr marL="228600" indent="-228600" eaLnBrk="1" hangingPunct="1">
              <a:buFontTx/>
              <a:buAutoNum type="arabicPeriod"/>
            </a:pPr>
            <a:r>
              <a:rPr lang="en-US" smtClean="0"/>
              <a:t>In most state and federal COMPETITIVE grant applications, the actual Parts of the grant application are outlined in the Scope of Work and almost always start with Need. The Needs Section includes a brief description of the Educational Problem the district intends to solve with funds generated by the grant and provides background on </a:t>
            </a:r>
            <a:r>
              <a:rPr lang="en-US" b="1" u="sng" smtClean="0"/>
              <a:t>what has and has not</a:t>
            </a:r>
            <a:r>
              <a:rPr lang="en-US" smtClean="0"/>
              <a:t> been done to solve the  problem. The Needs Section makes up roughly 1/5 of the total points of the grant. </a:t>
            </a:r>
          </a:p>
          <a:p>
            <a:pPr marL="228600" indent="-228600" eaLnBrk="1" hangingPunct="1">
              <a:buFontTx/>
              <a:buAutoNum type="arabicPeriod"/>
            </a:pPr>
            <a:r>
              <a:rPr lang="en-US" smtClean="0"/>
              <a:t>The Goals and Objectives of the project allude to how the district intends to evaluate its success. Broad Goal Statements of long term intentions are supported by concrete, realistic, measurable, obtainable, and time bound Objectives or Outcomes that may be expected from the project.</a:t>
            </a:r>
          </a:p>
          <a:p>
            <a:pPr marL="228600" indent="-228600" eaLnBrk="1" hangingPunct="1">
              <a:buFontTx/>
              <a:buAutoNum type="arabicPeriod"/>
            </a:pPr>
            <a:r>
              <a:rPr lang="en-US" smtClean="0"/>
              <a:t>Project Activities/Methodology   Activities and methods outlined in the Methods Sections reflect recommendations from the research for solving the Educational problem.</a:t>
            </a:r>
          </a:p>
          <a:p>
            <a:pPr marL="228600" indent="-228600" eaLnBrk="1" hangingPunct="1">
              <a:buFontTx/>
              <a:buAutoNum type="arabicPeriod"/>
            </a:pPr>
            <a:r>
              <a:rPr lang="en-US" smtClean="0"/>
              <a:t>Timeline   is a month –by- month guide to how the project will be accomplished. For example Month 1 may be when to conduct needs assessments,  order materials, begin to train new staff;  Month 2  may be when to begin professional development related to the project; and Month 3 may be when to start classroom observations. </a:t>
            </a:r>
          </a:p>
          <a:p>
            <a:pPr marL="228600" indent="-228600" eaLnBrk="1" hangingPunct="1">
              <a:buFontTx/>
              <a:buAutoNum type="arabicPeriod"/>
            </a:pPr>
            <a:r>
              <a:rPr lang="en-US" smtClean="0"/>
              <a:t>Evaluation  The method for evaluating the project needs to be established early in the grant writing process since this Section will articulate the effectiveness of the project in meeting the educational needs established in the grant.  Generally speaking, the evaluation is proof that the project works.</a:t>
            </a:r>
          </a:p>
          <a:p>
            <a:pPr marL="228600" indent="-228600" eaLnBrk="1" hangingPunct="1">
              <a:buFontTx/>
              <a:buAutoNum type="arabicPeriod"/>
            </a:pPr>
            <a:r>
              <a:rPr lang="en-US" smtClean="0"/>
              <a:t>Budget/Budget Narrative/Sustainability  need to be considered as a whole.  How the funds will be spent by state and local Code, a description of how the funds clearly support the activities and methods outlined in the Needs and Methods Sections and an explanation of how program will be continued after grant funds expire all interrelate in a well crafted application.  </a:t>
            </a:r>
          </a:p>
          <a:p>
            <a:pPr marL="228600" indent="-228600" eaLnBrk="1" hangingPunct="1">
              <a:buFontTx/>
              <a:buAutoNum type="arabicPeriod"/>
            </a:pPr>
            <a:endParaRPr lang="en-US" smtClean="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Slide Image Placeholder 1"/>
          <p:cNvSpPr>
            <a:spLocks noGrp="1" noRot="1" noChangeAspect="1" noTextEdit="1"/>
          </p:cNvSpPr>
          <p:nvPr>
            <p:ph type="sldImg"/>
          </p:nvPr>
        </p:nvSpPr>
        <p:spPr>
          <a:ln/>
        </p:spPr>
      </p:sp>
      <p:sp>
        <p:nvSpPr>
          <p:cNvPr id="152579" name="Notes Placeholder 2"/>
          <p:cNvSpPr>
            <a:spLocks noGrp="1"/>
          </p:cNvSpPr>
          <p:nvPr>
            <p:ph type="body" idx="1"/>
          </p:nvPr>
        </p:nvSpPr>
        <p:spPr>
          <a:noFill/>
          <a:ln/>
        </p:spPr>
        <p:txBody>
          <a:bodyPr/>
          <a:lstStyle/>
          <a:p>
            <a:pPr>
              <a:spcBef>
                <a:spcPct val="0"/>
              </a:spcBef>
            </a:pPr>
            <a:r>
              <a:rPr lang="en-US" sz="2400" smtClean="0"/>
              <a:t>As you begin to write, use your logic model to craft your budget.  Be sure that you  develop a budget for the entire proposal, not just for the amount of the grant.  For example, if your entire proposal costs $500,000, you will tell the story of  how the $50,000 grant will provide specific items to help accomplish your goals.</a:t>
            </a:r>
          </a:p>
          <a:p>
            <a:pPr>
              <a:spcBef>
                <a:spcPct val="0"/>
              </a:spcBef>
            </a:pPr>
            <a:endParaRPr lang="en-US" sz="2400" smtClean="0"/>
          </a:p>
          <a:p>
            <a:pPr>
              <a:spcBef>
                <a:spcPct val="0"/>
              </a:spcBef>
            </a:pPr>
            <a:r>
              <a:rPr lang="en-US" sz="2400" smtClean="0"/>
              <a:t>Your budget will provide a roadmap of the areas you will emphasize in your application.  There will be alignment between the needs, activities, evaluation, and budget.</a:t>
            </a:r>
          </a:p>
        </p:txBody>
      </p:sp>
      <p:sp>
        <p:nvSpPr>
          <p:cNvPr id="152580" name="Date Placeholder 3"/>
          <p:cNvSpPr>
            <a:spLocks noGrp="1"/>
          </p:cNvSpPr>
          <p:nvPr>
            <p:ph type="dt" sz="quarter" idx="1"/>
          </p:nvPr>
        </p:nvSpPr>
        <p:spPr>
          <a:noFill/>
        </p:spPr>
        <p:txBody>
          <a:bodyPr/>
          <a:lstStyle/>
          <a:p>
            <a:fld id="{C32826C1-69B7-4C94-94F9-3B0C78294749}" type="datetime1">
              <a:rPr lang="en-US" smtClean="0"/>
              <a:pPr/>
              <a:t>2/14/2013</a:t>
            </a:fld>
            <a:endParaRPr lang="en-US" smtClean="0"/>
          </a:p>
        </p:txBody>
      </p:sp>
      <p:sp>
        <p:nvSpPr>
          <p:cNvPr id="152581" name="Slide Number Placeholder 4"/>
          <p:cNvSpPr>
            <a:spLocks noGrp="1"/>
          </p:cNvSpPr>
          <p:nvPr>
            <p:ph type="sldNum" sz="quarter" idx="5"/>
          </p:nvPr>
        </p:nvSpPr>
        <p:spPr>
          <a:noFill/>
        </p:spPr>
        <p:txBody>
          <a:bodyPr/>
          <a:lstStyle/>
          <a:p>
            <a:fld id="{742C3FFF-CA2E-4320-A55C-AB82E235DF2D}" type="slidenum">
              <a:rPr lang="en-US" smtClean="0"/>
              <a:pPr/>
              <a:t>44</a:t>
            </a:fld>
            <a:endParaRPr lang="en-US" smtClean="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Slide Image Placeholder 1"/>
          <p:cNvSpPr>
            <a:spLocks noGrp="1" noRot="1" noChangeAspect="1" noTextEdit="1"/>
          </p:cNvSpPr>
          <p:nvPr>
            <p:ph type="sldImg"/>
          </p:nvPr>
        </p:nvSpPr>
        <p:spPr>
          <a:ln/>
        </p:spPr>
      </p:sp>
      <p:sp>
        <p:nvSpPr>
          <p:cNvPr id="153603" name="Notes Placeholder 2"/>
          <p:cNvSpPr>
            <a:spLocks noGrp="1"/>
          </p:cNvSpPr>
          <p:nvPr>
            <p:ph type="body" idx="1"/>
          </p:nvPr>
        </p:nvSpPr>
        <p:spPr>
          <a:noFill/>
          <a:ln/>
        </p:spPr>
        <p:txBody>
          <a:bodyPr/>
          <a:lstStyle/>
          <a:p>
            <a:pPr>
              <a:spcBef>
                <a:spcPct val="0"/>
              </a:spcBef>
            </a:pPr>
            <a:r>
              <a:rPr lang="en-US" smtClean="0"/>
              <a:t>Here are some key terms.</a:t>
            </a:r>
          </a:p>
          <a:p>
            <a:pPr>
              <a:spcBef>
                <a:spcPct val="0"/>
              </a:spcBef>
            </a:pPr>
            <a:endParaRPr lang="en-US" smtClean="0"/>
          </a:p>
          <a:p>
            <a:pPr>
              <a:spcBef>
                <a:spcPct val="0"/>
              </a:spcBef>
            </a:pPr>
            <a:r>
              <a:rPr lang="en-US" b="1" smtClean="0"/>
              <a:t>Cost basis </a:t>
            </a:r>
            <a:r>
              <a:rPr lang="en-US" smtClean="0"/>
              <a:t>is the specific, individual cost.  For example,  ten teachers will do five hours of  tutoring at a rate of $20.00 each for a total cost of $1,000.00.  If the budget just showed $1,000.00, there would be no cost basis.</a:t>
            </a:r>
          </a:p>
          <a:p>
            <a:pPr>
              <a:spcBef>
                <a:spcPct val="0"/>
              </a:spcBef>
            </a:pPr>
            <a:endParaRPr lang="en-US" smtClean="0"/>
          </a:p>
          <a:p>
            <a:pPr>
              <a:spcBef>
                <a:spcPct val="0"/>
              </a:spcBef>
            </a:pPr>
            <a:r>
              <a:rPr lang="en-US" smtClean="0"/>
              <a:t>Reviewers look at the costs to determine if they are </a:t>
            </a:r>
            <a:r>
              <a:rPr lang="en-US" b="1" smtClean="0"/>
              <a:t>reasonable.  </a:t>
            </a:r>
            <a:r>
              <a:rPr lang="en-US" smtClean="0"/>
              <a:t>Be sure to follow district salary schedules and industry standards when determining how much to pay for something.  </a:t>
            </a:r>
          </a:p>
          <a:p>
            <a:pPr>
              <a:spcBef>
                <a:spcPct val="0"/>
              </a:spcBef>
            </a:pPr>
            <a:endParaRPr lang="en-US" smtClean="0"/>
          </a:p>
          <a:p>
            <a:pPr>
              <a:spcBef>
                <a:spcPct val="0"/>
              </a:spcBef>
            </a:pPr>
            <a:r>
              <a:rPr lang="en-US" b="1" smtClean="0"/>
              <a:t>In-kind </a:t>
            </a:r>
            <a:r>
              <a:rPr lang="en-US" smtClean="0"/>
              <a:t>means a service that will be provided.  Space or expertise of staff are examples.  These have a value and are needed  resources for the project.</a:t>
            </a:r>
          </a:p>
          <a:p>
            <a:pPr>
              <a:spcBef>
                <a:spcPct val="0"/>
              </a:spcBef>
            </a:pPr>
            <a:endParaRPr lang="en-US" smtClean="0"/>
          </a:p>
          <a:p>
            <a:pPr>
              <a:spcBef>
                <a:spcPct val="0"/>
              </a:spcBef>
            </a:pPr>
            <a:r>
              <a:rPr lang="en-US" b="1" smtClean="0"/>
              <a:t>Matching funds </a:t>
            </a:r>
            <a:r>
              <a:rPr lang="en-US" smtClean="0"/>
              <a:t>means that the applicant will be required to show available cash that is dedicated to the project.  Again, be sure that you have someone on your team with appropriate authority to commit either in-kind services or matching district funds.</a:t>
            </a:r>
          </a:p>
          <a:p>
            <a:pPr>
              <a:spcBef>
                <a:spcPct val="0"/>
              </a:spcBef>
            </a:pPr>
            <a:endParaRPr lang="en-US" smtClean="0"/>
          </a:p>
          <a:p>
            <a:pPr>
              <a:spcBef>
                <a:spcPct val="0"/>
              </a:spcBef>
            </a:pPr>
            <a:endParaRPr lang="en-US" smtClean="0"/>
          </a:p>
          <a:p>
            <a:endParaRPr lang="en-US" smtClean="0"/>
          </a:p>
        </p:txBody>
      </p:sp>
      <p:sp>
        <p:nvSpPr>
          <p:cNvPr id="153604" name="Date Placeholder 3"/>
          <p:cNvSpPr>
            <a:spLocks noGrp="1"/>
          </p:cNvSpPr>
          <p:nvPr>
            <p:ph type="dt" sz="quarter" idx="1"/>
          </p:nvPr>
        </p:nvSpPr>
        <p:spPr>
          <a:noFill/>
        </p:spPr>
        <p:txBody>
          <a:bodyPr/>
          <a:lstStyle/>
          <a:p>
            <a:fld id="{3B0687CC-1764-405D-8079-06853181A356}" type="datetime1">
              <a:rPr lang="en-US" smtClean="0"/>
              <a:pPr/>
              <a:t>2/14/2013</a:t>
            </a:fld>
            <a:endParaRPr lang="en-US" smtClean="0"/>
          </a:p>
        </p:txBody>
      </p:sp>
      <p:sp>
        <p:nvSpPr>
          <p:cNvPr id="153605" name="Slide Number Placeholder 4"/>
          <p:cNvSpPr>
            <a:spLocks noGrp="1"/>
          </p:cNvSpPr>
          <p:nvPr>
            <p:ph type="sldNum" sz="quarter" idx="5"/>
          </p:nvPr>
        </p:nvSpPr>
        <p:spPr>
          <a:noFill/>
        </p:spPr>
        <p:txBody>
          <a:bodyPr/>
          <a:lstStyle/>
          <a:p>
            <a:fld id="{F2214F15-7F54-42EA-8D75-99B48CB38BBF}" type="slidenum">
              <a:rPr lang="en-US" smtClean="0"/>
              <a:pPr/>
              <a:t>45</a:t>
            </a:fld>
            <a:endParaRPr lang="en-US" smtClean="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6" name="Slide Image Placeholder 1"/>
          <p:cNvSpPr>
            <a:spLocks noGrp="1" noRot="1" noChangeAspect="1" noTextEdit="1"/>
          </p:cNvSpPr>
          <p:nvPr>
            <p:ph type="sldImg"/>
          </p:nvPr>
        </p:nvSpPr>
        <p:spPr>
          <a:ln/>
        </p:spPr>
      </p:sp>
      <p:sp>
        <p:nvSpPr>
          <p:cNvPr id="154627" name="Notes Placeholder 2"/>
          <p:cNvSpPr>
            <a:spLocks noGrp="1"/>
          </p:cNvSpPr>
          <p:nvPr>
            <p:ph type="body" idx="1"/>
          </p:nvPr>
        </p:nvSpPr>
        <p:spPr>
          <a:noFill/>
          <a:ln/>
        </p:spPr>
        <p:txBody>
          <a:bodyPr/>
          <a:lstStyle/>
          <a:p>
            <a:pPr>
              <a:spcBef>
                <a:spcPct val="0"/>
              </a:spcBef>
            </a:pPr>
            <a:r>
              <a:rPr lang="en-US" sz="1400" smtClean="0"/>
              <a:t>As you prepare to write, these prompts will focus your thinking.  </a:t>
            </a:r>
          </a:p>
          <a:p>
            <a:pPr>
              <a:spcBef>
                <a:spcPct val="0"/>
              </a:spcBef>
            </a:pPr>
            <a:endParaRPr lang="en-US" sz="1400" smtClean="0"/>
          </a:p>
          <a:p>
            <a:pPr>
              <a:spcBef>
                <a:spcPct val="0"/>
              </a:spcBef>
            </a:pPr>
            <a:r>
              <a:rPr lang="en-US" sz="1400" smtClean="0"/>
              <a:t>Remember, your job is show the funder that you are a capable applicant who could solve an important problem if only you had the funding described in the application.</a:t>
            </a:r>
          </a:p>
          <a:p>
            <a:pPr>
              <a:spcBef>
                <a:spcPct val="0"/>
              </a:spcBef>
            </a:pPr>
            <a:endParaRPr lang="en-US" sz="1400" smtClean="0"/>
          </a:p>
          <a:p>
            <a:pPr>
              <a:spcBef>
                <a:spcPct val="0"/>
              </a:spcBef>
            </a:pPr>
            <a:r>
              <a:rPr lang="en-US" sz="1400" smtClean="0"/>
              <a:t>Make it easy for the funder to say yes by clearly describing the gap between what is and what could be, if only you had their funding and their support.</a:t>
            </a:r>
          </a:p>
        </p:txBody>
      </p:sp>
      <p:sp>
        <p:nvSpPr>
          <p:cNvPr id="154628" name="Date Placeholder 3"/>
          <p:cNvSpPr>
            <a:spLocks noGrp="1"/>
          </p:cNvSpPr>
          <p:nvPr>
            <p:ph type="dt" sz="quarter" idx="1"/>
          </p:nvPr>
        </p:nvSpPr>
        <p:spPr>
          <a:noFill/>
        </p:spPr>
        <p:txBody>
          <a:bodyPr/>
          <a:lstStyle/>
          <a:p>
            <a:fld id="{99AA70DD-332C-4348-87B9-79549CD673A3}" type="datetime1">
              <a:rPr lang="en-US" smtClean="0"/>
              <a:pPr/>
              <a:t>2/14/2013</a:t>
            </a:fld>
            <a:endParaRPr lang="en-US" smtClean="0"/>
          </a:p>
        </p:txBody>
      </p:sp>
      <p:sp>
        <p:nvSpPr>
          <p:cNvPr id="154629" name="Slide Number Placeholder 4"/>
          <p:cNvSpPr>
            <a:spLocks noGrp="1"/>
          </p:cNvSpPr>
          <p:nvPr>
            <p:ph type="sldNum" sz="quarter" idx="5"/>
          </p:nvPr>
        </p:nvSpPr>
        <p:spPr>
          <a:noFill/>
        </p:spPr>
        <p:txBody>
          <a:bodyPr/>
          <a:lstStyle/>
          <a:p>
            <a:fld id="{BD01C50E-A2B8-4D50-A52E-BD63769042F0}" type="slidenum">
              <a:rPr lang="en-US" smtClean="0"/>
              <a:pPr/>
              <a:t>46</a:t>
            </a:fld>
            <a:endParaRPr lang="en-US" smtClean="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Slide Image Placeholder 1"/>
          <p:cNvSpPr>
            <a:spLocks noGrp="1" noRot="1" noChangeAspect="1" noTextEdit="1"/>
          </p:cNvSpPr>
          <p:nvPr>
            <p:ph type="sldImg"/>
          </p:nvPr>
        </p:nvSpPr>
        <p:spPr>
          <a:ln/>
        </p:spPr>
      </p:sp>
      <p:sp>
        <p:nvSpPr>
          <p:cNvPr id="155651" name="Notes Placeholder 2"/>
          <p:cNvSpPr>
            <a:spLocks noGrp="1"/>
          </p:cNvSpPr>
          <p:nvPr>
            <p:ph type="body" idx="1"/>
          </p:nvPr>
        </p:nvSpPr>
        <p:spPr>
          <a:noFill/>
          <a:ln/>
        </p:spPr>
        <p:txBody>
          <a:bodyPr/>
          <a:lstStyle/>
          <a:p>
            <a:pPr>
              <a:spcBef>
                <a:spcPct val="0"/>
              </a:spcBef>
            </a:pPr>
            <a:r>
              <a:rPr lang="en-US" sz="1400" smtClean="0"/>
              <a:t>Does this slide feel like it’s unnecessary?  You would be surprised.  </a:t>
            </a:r>
          </a:p>
          <a:p>
            <a:pPr>
              <a:spcBef>
                <a:spcPct val="0"/>
              </a:spcBef>
            </a:pPr>
            <a:endParaRPr lang="en-US" sz="1400" smtClean="0"/>
          </a:p>
          <a:p>
            <a:pPr>
              <a:spcBef>
                <a:spcPct val="0"/>
              </a:spcBef>
            </a:pPr>
            <a:r>
              <a:rPr lang="en-US" sz="1400" smtClean="0"/>
              <a:t>Set  up your documents following the funder’s rules as they relate to the overall format.</a:t>
            </a:r>
          </a:p>
          <a:p>
            <a:pPr>
              <a:spcBef>
                <a:spcPct val="0"/>
              </a:spcBef>
            </a:pPr>
            <a:endParaRPr lang="en-US" sz="1400" smtClean="0"/>
          </a:p>
          <a:p>
            <a:pPr>
              <a:spcBef>
                <a:spcPct val="0"/>
              </a:spcBef>
            </a:pPr>
            <a:r>
              <a:rPr lang="en-US" sz="1400" smtClean="0"/>
              <a:t>Not following these rules will eliminate a good idea from further consideration.</a:t>
            </a:r>
          </a:p>
        </p:txBody>
      </p:sp>
      <p:sp>
        <p:nvSpPr>
          <p:cNvPr id="155652" name="Date Placeholder 3"/>
          <p:cNvSpPr>
            <a:spLocks noGrp="1"/>
          </p:cNvSpPr>
          <p:nvPr>
            <p:ph type="dt" sz="quarter" idx="1"/>
          </p:nvPr>
        </p:nvSpPr>
        <p:spPr>
          <a:noFill/>
        </p:spPr>
        <p:txBody>
          <a:bodyPr/>
          <a:lstStyle/>
          <a:p>
            <a:fld id="{0A858158-43EE-4281-9329-835B1831F830}" type="datetime1">
              <a:rPr lang="en-US" smtClean="0"/>
              <a:pPr/>
              <a:t>2/14/2013</a:t>
            </a:fld>
            <a:endParaRPr lang="en-US" smtClean="0"/>
          </a:p>
        </p:txBody>
      </p:sp>
      <p:sp>
        <p:nvSpPr>
          <p:cNvPr id="155653" name="Slide Number Placeholder 4"/>
          <p:cNvSpPr>
            <a:spLocks noGrp="1"/>
          </p:cNvSpPr>
          <p:nvPr>
            <p:ph type="sldNum" sz="quarter" idx="5"/>
          </p:nvPr>
        </p:nvSpPr>
        <p:spPr>
          <a:noFill/>
        </p:spPr>
        <p:txBody>
          <a:bodyPr/>
          <a:lstStyle/>
          <a:p>
            <a:fld id="{8F6DDB2F-79EE-4BDF-84CF-C8095677C1F9}" type="slidenum">
              <a:rPr lang="en-US" smtClean="0"/>
              <a:pPr/>
              <a:t>47</a:t>
            </a:fld>
            <a:endParaRPr lang="en-US" smtClean="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4" name="Slide Image Placeholder 1"/>
          <p:cNvSpPr>
            <a:spLocks noGrp="1" noRot="1" noChangeAspect="1" noTextEdit="1"/>
          </p:cNvSpPr>
          <p:nvPr>
            <p:ph type="sldImg"/>
          </p:nvPr>
        </p:nvSpPr>
        <p:spPr>
          <a:ln/>
        </p:spPr>
      </p:sp>
      <p:sp>
        <p:nvSpPr>
          <p:cNvPr id="156675" name="Notes Placeholder 2"/>
          <p:cNvSpPr>
            <a:spLocks noGrp="1"/>
          </p:cNvSpPr>
          <p:nvPr>
            <p:ph type="body" idx="1"/>
          </p:nvPr>
        </p:nvSpPr>
        <p:spPr>
          <a:noFill/>
          <a:ln/>
        </p:spPr>
        <p:txBody>
          <a:bodyPr/>
          <a:lstStyle/>
          <a:p>
            <a:pPr>
              <a:spcBef>
                <a:spcPct val="0"/>
              </a:spcBef>
            </a:pPr>
            <a:r>
              <a:rPr lang="en-US" sz="1400" smtClean="0"/>
              <a:t>Reviewers are looking for specific items, so make it easy for them.</a:t>
            </a:r>
          </a:p>
          <a:p>
            <a:pPr>
              <a:spcBef>
                <a:spcPct val="0"/>
              </a:spcBef>
            </a:pPr>
            <a:endParaRPr lang="en-US" sz="1400" smtClean="0"/>
          </a:p>
          <a:p>
            <a:pPr>
              <a:spcBef>
                <a:spcPct val="0"/>
              </a:spcBef>
            </a:pPr>
            <a:r>
              <a:rPr lang="en-US" sz="1400" smtClean="0"/>
              <a:t>Use the grant language to answer the questions.</a:t>
            </a:r>
          </a:p>
          <a:p>
            <a:pPr>
              <a:spcBef>
                <a:spcPct val="0"/>
              </a:spcBef>
            </a:pPr>
            <a:endParaRPr lang="en-US" sz="1400" smtClean="0"/>
          </a:p>
          <a:p>
            <a:pPr>
              <a:spcBef>
                <a:spcPct val="0"/>
              </a:spcBef>
            </a:pPr>
            <a:r>
              <a:rPr lang="en-US" sz="1400" smtClean="0"/>
              <a:t>Write clearly and in complete sentences.</a:t>
            </a:r>
          </a:p>
          <a:p>
            <a:pPr>
              <a:spcBef>
                <a:spcPct val="0"/>
              </a:spcBef>
            </a:pPr>
            <a:endParaRPr lang="en-US" sz="1400" smtClean="0"/>
          </a:p>
          <a:p>
            <a:pPr>
              <a:spcBef>
                <a:spcPct val="0"/>
              </a:spcBef>
            </a:pPr>
            <a:r>
              <a:rPr lang="en-US" sz="1400" smtClean="0"/>
              <a:t>Be sure to address all items in the grant question.  Transition words and spacing are helpful for the reader.</a:t>
            </a:r>
          </a:p>
        </p:txBody>
      </p:sp>
      <p:sp>
        <p:nvSpPr>
          <p:cNvPr id="156676" name="Date Placeholder 3"/>
          <p:cNvSpPr>
            <a:spLocks noGrp="1"/>
          </p:cNvSpPr>
          <p:nvPr>
            <p:ph type="dt" sz="quarter" idx="1"/>
          </p:nvPr>
        </p:nvSpPr>
        <p:spPr>
          <a:noFill/>
        </p:spPr>
        <p:txBody>
          <a:bodyPr/>
          <a:lstStyle/>
          <a:p>
            <a:fld id="{377F1AD2-62F7-4A31-957C-18EFC12BB2CC}" type="datetime1">
              <a:rPr lang="en-US" smtClean="0"/>
              <a:pPr/>
              <a:t>2/14/2013</a:t>
            </a:fld>
            <a:endParaRPr lang="en-US" smtClean="0"/>
          </a:p>
        </p:txBody>
      </p:sp>
      <p:sp>
        <p:nvSpPr>
          <p:cNvPr id="156677" name="Slide Number Placeholder 4"/>
          <p:cNvSpPr>
            <a:spLocks noGrp="1"/>
          </p:cNvSpPr>
          <p:nvPr>
            <p:ph type="sldNum" sz="quarter" idx="5"/>
          </p:nvPr>
        </p:nvSpPr>
        <p:spPr>
          <a:noFill/>
        </p:spPr>
        <p:txBody>
          <a:bodyPr/>
          <a:lstStyle/>
          <a:p>
            <a:fld id="{29E1DB87-C39C-4276-8B5B-A23B2E5E0143}" type="slidenum">
              <a:rPr lang="en-US" smtClean="0"/>
              <a:pPr/>
              <a:t>48</a:t>
            </a:fld>
            <a:endParaRPr lang="en-US" smtClean="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8" name="Slide Image Placeholder 1"/>
          <p:cNvSpPr>
            <a:spLocks noGrp="1" noRot="1" noChangeAspect="1" noTextEdit="1"/>
          </p:cNvSpPr>
          <p:nvPr>
            <p:ph type="sldImg"/>
          </p:nvPr>
        </p:nvSpPr>
        <p:spPr>
          <a:ln/>
        </p:spPr>
      </p:sp>
      <p:sp>
        <p:nvSpPr>
          <p:cNvPr id="157699" name="Notes Placeholder 2"/>
          <p:cNvSpPr>
            <a:spLocks noGrp="1"/>
          </p:cNvSpPr>
          <p:nvPr>
            <p:ph type="body" idx="1"/>
          </p:nvPr>
        </p:nvSpPr>
        <p:spPr>
          <a:noFill/>
          <a:ln/>
        </p:spPr>
        <p:txBody>
          <a:bodyPr/>
          <a:lstStyle/>
          <a:p>
            <a:pPr>
              <a:spcBef>
                <a:spcPct val="0"/>
              </a:spcBef>
            </a:pPr>
            <a:r>
              <a:rPr lang="en-US" sz="1400" smtClean="0"/>
              <a:t>Although there might be a team of ten who provide input, the grant should read as if it were written by </a:t>
            </a:r>
            <a:r>
              <a:rPr lang="en-US" sz="1400" u="sng" smtClean="0"/>
              <a:t>one</a:t>
            </a:r>
            <a:r>
              <a:rPr lang="en-US" sz="1400" smtClean="0"/>
              <a:t> knowledgeable person.</a:t>
            </a:r>
          </a:p>
          <a:p>
            <a:pPr>
              <a:spcBef>
                <a:spcPct val="0"/>
              </a:spcBef>
            </a:pPr>
            <a:endParaRPr lang="en-US" sz="1400" u="sng" smtClean="0"/>
          </a:p>
          <a:p>
            <a:pPr>
              <a:spcBef>
                <a:spcPct val="0"/>
              </a:spcBef>
            </a:pPr>
            <a:r>
              <a:rPr lang="en-US" sz="1400" smtClean="0"/>
              <a:t>The style is more formal than casual.</a:t>
            </a:r>
          </a:p>
          <a:p>
            <a:pPr>
              <a:spcBef>
                <a:spcPct val="0"/>
              </a:spcBef>
            </a:pPr>
            <a:endParaRPr lang="en-US" sz="1400" smtClean="0"/>
          </a:p>
          <a:p>
            <a:pPr>
              <a:spcBef>
                <a:spcPct val="0"/>
              </a:spcBef>
            </a:pPr>
            <a:r>
              <a:rPr lang="en-US" sz="1400" smtClean="0"/>
              <a:t>If more than one person provides narrative, check to be sure that you are consistent in what you call things.  Again, your job is to make it easy for the reader to understand you and to say yes to your idea.</a:t>
            </a:r>
          </a:p>
        </p:txBody>
      </p:sp>
      <p:sp>
        <p:nvSpPr>
          <p:cNvPr id="157700" name="Date Placeholder 3"/>
          <p:cNvSpPr>
            <a:spLocks noGrp="1"/>
          </p:cNvSpPr>
          <p:nvPr>
            <p:ph type="dt" sz="quarter" idx="1"/>
          </p:nvPr>
        </p:nvSpPr>
        <p:spPr>
          <a:noFill/>
        </p:spPr>
        <p:txBody>
          <a:bodyPr/>
          <a:lstStyle/>
          <a:p>
            <a:fld id="{997264D0-7864-42E0-9DF2-869D55B05777}" type="datetime1">
              <a:rPr lang="en-US" smtClean="0"/>
              <a:pPr/>
              <a:t>2/14/2013</a:t>
            </a:fld>
            <a:endParaRPr lang="en-US" smtClean="0"/>
          </a:p>
        </p:txBody>
      </p:sp>
      <p:sp>
        <p:nvSpPr>
          <p:cNvPr id="157701" name="Slide Number Placeholder 4"/>
          <p:cNvSpPr>
            <a:spLocks noGrp="1"/>
          </p:cNvSpPr>
          <p:nvPr>
            <p:ph type="sldNum" sz="quarter" idx="5"/>
          </p:nvPr>
        </p:nvSpPr>
        <p:spPr>
          <a:noFill/>
        </p:spPr>
        <p:txBody>
          <a:bodyPr/>
          <a:lstStyle/>
          <a:p>
            <a:fld id="{E7ACE00B-48D9-48E0-874A-1BE4B90D6A0B}" type="slidenum">
              <a:rPr lang="en-US" smtClean="0"/>
              <a:pPr/>
              <a:t>49</a:t>
            </a:fld>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3"/>
          <p:cNvSpPr>
            <a:spLocks noGrp="1" noChangeArrowheads="1"/>
          </p:cNvSpPr>
          <p:nvPr>
            <p:ph type="dt" sz="quarter" idx="1"/>
          </p:nvPr>
        </p:nvSpPr>
        <p:spPr>
          <a:noFill/>
        </p:spPr>
        <p:txBody>
          <a:bodyPr/>
          <a:lstStyle/>
          <a:p>
            <a:fld id="{6BBC6EDF-50BE-415A-953B-49CC72538029}" type="datetime1">
              <a:rPr lang="en-US" smtClean="0"/>
              <a:pPr/>
              <a:t>2/14/2013</a:t>
            </a:fld>
            <a:endParaRPr lang="en-US" smtClean="0"/>
          </a:p>
        </p:txBody>
      </p:sp>
      <p:sp>
        <p:nvSpPr>
          <p:cNvPr id="91139" name="Rectangle 7"/>
          <p:cNvSpPr>
            <a:spLocks noGrp="1" noChangeArrowheads="1"/>
          </p:cNvSpPr>
          <p:nvPr>
            <p:ph type="sldNum" sz="quarter" idx="5"/>
          </p:nvPr>
        </p:nvSpPr>
        <p:spPr>
          <a:noFill/>
        </p:spPr>
        <p:txBody>
          <a:bodyPr/>
          <a:lstStyle/>
          <a:p>
            <a:fld id="{8CFC6245-3E27-4627-82C7-E5D5161E165D}" type="slidenum">
              <a:rPr lang="en-US" smtClean="0"/>
              <a:pPr/>
              <a:t>5</a:t>
            </a:fld>
            <a:endParaRPr lang="en-US" smtClean="0"/>
          </a:p>
        </p:txBody>
      </p:sp>
      <p:sp>
        <p:nvSpPr>
          <p:cNvPr id="91140" name="Rectangle 7"/>
          <p:cNvSpPr txBox="1">
            <a:spLocks noGrp="1" noChangeArrowheads="1"/>
          </p:cNvSpPr>
          <p:nvPr/>
        </p:nvSpPr>
        <p:spPr bwMode="auto">
          <a:xfrm>
            <a:off x="3930650" y="8759825"/>
            <a:ext cx="3003550" cy="460375"/>
          </a:xfrm>
          <a:prstGeom prst="rect">
            <a:avLst/>
          </a:prstGeom>
          <a:noFill/>
          <a:ln w="9525">
            <a:noFill/>
            <a:miter lim="800000"/>
            <a:headEnd/>
            <a:tailEnd/>
          </a:ln>
        </p:spPr>
        <p:txBody>
          <a:bodyPr lIns="91970" tIns="45984" rIns="91970" bIns="45984" anchor="b"/>
          <a:lstStyle/>
          <a:p>
            <a:pPr algn="r" defTabSz="919163"/>
            <a:fld id="{8D5DC0C1-7710-4AD0-B02E-006F4DF79934}" type="slidenum">
              <a:rPr lang="en-US" sz="1200"/>
              <a:pPr algn="r" defTabSz="919163"/>
              <a:t>5</a:t>
            </a:fld>
            <a:endParaRPr lang="en-US" sz="1200"/>
          </a:p>
        </p:txBody>
      </p:sp>
      <p:sp>
        <p:nvSpPr>
          <p:cNvPr id="91141" name="Rectangle 2"/>
          <p:cNvSpPr>
            <a:spLocks noGrp="1" noRot="1" noChangeAspect="1" noChangeArrowheads="1" noTextEdit="1"/>
          </p:cNvSpPr>
          <p:nvPr>
            <p:ph type="sldImg"/>
          </p:nvPr>
        </p:nvSpPr>
        <p:spPr>
          <a:xfrm>
            <a:off x="1308100" y="692150"/>
            <a:ext cx="4322763" cy="3457575"/>
          </a:xfrm>
          <a:ln/>
        </p:spPr>
      </p:sp>
      <p:sp>
        <p:nvSpPr>
          <p:cNvPr id="91142" name="Rectangle 3"/>
          <p:cNvSpPr>
            <a:spLocks noGrp="1" noChangeArrowheads="1"/>
          </p:cNvSpPr>
          <p:nvPr>
            <p:ph type="body" idx="1"/>
          </p:nvPr>
        </p:nvSpPr>
        <p:spPr>
          <a:noFill/>
          <a:ln/>
        </p:spPr>
        <p:txBody>
          <a:bodyPr lIns="91970" tIns="45984" rIns="91970" bIns="45984"/>
          <a:lstStyle/>
          <a:p>
            <a:pPr eaLnBrk="1" hangingPunct="1">
              <a:spcBef>
                <a:spcPct val="0"/>
              </a:spcBef>
            </a:pPr>
            <a:r>
              <a:rPr lang="en-US" sz="1400" smtClean="0">
                <a:cs typeface="Times New Roman" pitchFamily="18" charset="0"/>
              </a:rPr>
              <a:t>Put most simply, a logic model is a picture of how your program works.  It can even be a single page.</a:t>
            </a:r>
          </a:p>
          <a:p>
            <a:pPr eaLnBrk="1" hangingPunct="1">
              <a:spcBef>
                <a:spcPct val="0"/>
              </a:spcBef>
            </a:pPr>
            <a:endParaRPr lang="en-US" sz="1400" smtClean="0">
              <a:cs typeface="Times New Roman" pitchFamily="18" charset="0"/>
            </a:endParaRPr>
          </a:p>
          <a:p>
            <a:pPr eaLnBrk="1" hangingPunct="1">
              <a:spcBef>
                <a:spcPct val="0"/>
              </a:spcBef>
            </a:pPr>
            <a:r>
              <a:rPr lang="en-US" sz="1400" smtClean="0">
                <a:cs typeface="Times New Roman" pitchFamily="18" charset="0"/>
              </a:rPr>
              <a:t>Most importantly, it presents your program in a very clear manner making it easier to understand and quickly grasped.</a:t>
            </a:r>
          </a:p>
          <a:p>
            <a:pPr eaLnBrk="1" hangingPunct="1">
              <a:spcBef>
                <a:spcPct val="0"/>
              </a:spcBef>
            </a:pPr>
            <a:endParaRPr lang="en-US" sz="1400" smtClean="0">
              <a:cs typeface="Times New Roman" pitchFamily="18" charset="0"/>
            </a:endParaRPr>
          </a:p>
          <a:p>
            <a:pPr eaLnBrk="1" hangingPunct="1">
              <a:spcBef>
                <a:spcPct val="0"/>
              </a:spcBef>
            </a:pPr>
            <a:r>
              <a:rPr lang="en-US" sz="1400" smtClean="0">
                <a:cs typeface="Times New Roman" pitchFamily="18" charset="0"/>
              </a:rPr>
              <a:t>It includes information on: 1) what your program is about, 2) what you plan to do, and 3) why you are doing it.</a:t>
            </a:r>
          </a:p>
          <a:p>
            <a:pPr eaLnBrk="1" hangingPunct="1">
              <a:spcBef>
                <a:spcPct val="0"/>
              </a:spcBef>
            </a:pPr>
            <a:endParaRPr lang="en-US" sz="1400" smtClean="0">
              <a:cs typeface="Times New Roman" pitchFamily="18" charset="0"/>
            </a:endParaRPr>
          </a:p>
          <a:p>
            <a:pPr eaLnBrk="1" hangingPunct="1">
              <a:spcBef>
                <a:spcPct val="0"/>
              </a:spcBef>
            </a:pPr>
            <a:r>
              <a:rPr lang="en-US" sz="1400" smtClean="0">
                <a:cs typeface="Times New Roman" pitchFamily="18" charset="0"/>
              </a:rPr>
              <a:t>It also gives your audience AND your program the theory and underlying assumptions of the program. (Not all Logic Models contain this, but it is very helpful if they do!)  (More on this later in the presentation.)</a:t>
            </a: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2" name="Slide Image Placeholder 1"/>
          <p:cNvSpPr>
            <a:spLocks noGrp="1" noRot="1" noChangeAspect="1" noTextEdit="1"/>
          </p:cNvSpPr>
          <p:nvPr>
            <p:ph type="sldImg"/>
          </p:nvPr>
        </p:nvSpPr>
        <p:spPr>
          <a:ln/>
        </p:spPr>
      </p:sp>
      <p:sp>
        <p:nvSpPr>
          <p:cNvPr id="158723" name="Notes Placeholder 2"/>
          <p:cNvSpPr>
            <a:spLocks noGrp="1"/>
          </p:cNvSpPr>
          <p:nvPr>
            <p:ph type="body" idx="1"/>
          </p:nvPr>
        </p:nvSpPr>
        <p:spPr>
          <a:noFill/>
          <a:ln/>
        </p:spPr>
        <p:txBody>
          <a:bodyPr/>
          <a:lstStyle/>
          <a:p>
            <a:pPr>
              <a:spcBef>
                <a:spcPct val="0"/>
              </a:spcBef>
            </a:pPr>
            <a:r>
              <a:rPr lang="en-US" sz="1400" smtClean="0"/>
              <a:t>If you are given a rubric, use it.  Lay out your responses so that you clearly show the required information in specific detail.</a:t>
            </a:r>
          </a:p>
          <a:p>
            <a:pPr>
              <a:spcBef>
                <a:spcPct val="0"/>
              </a:spcBef>
            </a:pPr>
            <a:endParaRPr lang="en-US" sz="1400" smtClean="0"/>
          </a:p>
          <a:p>
            <a:pPr>
              <a:spcBef>
                <a:spcPct val="0"/>
              </a:spcBef>
            </a:pPr>
            <a:r>
              <a:rPr lang="en-US" sz="1400" smtClean="0"/>
              <a:t>Know what sections have the most point value, and give them appropriate emphasis.</a:t>
            </a:r>
          </a:p>
          <a:p>
            <a:pPr>
              <a:spcBef>
                <a:spcPct val="0"/>
              </a:spcBef>
            </a:pPr>
            <a:endParaRPr lang="en-US" sz="1400" smtClean="0"/>
          </a:p>
          <a:p>
            <a:pPr>
              <a:spcBef>
                <a:spcPct val="0"/>
              </a:spcBef>
            </a:pPr>
            <a:r>
              <a:rPr lang="en-US" sz="1400" smtClean="0"/>
              <a:t>Do not leave out any requested information.</a:t>
            </a:r>
          </a:p>
        </p:txBody>
      </p:sp>
      <p:sp>
        <p:nvSpPr>
          <p:cNvPr id="158724" name="Date Placeholder 3"/>
          <p:cNvSpPr>
            <a:spLocks noGrp="1"/>
          </p:cNvSpPr>
          <p:nvPr>
            <p:ph type="dt" sz="quarter" idx="1"/>
          </p:nvPr>
        </p:nvSpPr>
        <p:spPr>
          <a:noFill/>
        </p:spPr>
        <p:txBody>
          <a:bodyPr/>
          <a:lstStyle/>
          <a:p>
            <a:fld id="{BD683908-A556-49A5-BF4E-EA4D214F50AE}" type="datetime1">
              <a:rPr lang="en-US" smtClean="0"/>
              <a:pPr/>
              <a:t>2/14/2013</a:t>
            </a:fld>
            <a:endParaRPr lang="en-US" smtClean="0"/>
          </a:p>
        </p:txBody>
      </p:sp>
      <p:sp>
        <p:nvSpPr>
          <p:cNvPr id="158725" name="Slide Number Placeholder 4"/>
          <p:cNvSpPr>
            <a:spLocks noGrp="1"/>
          </p:cNvSpPr>
          <p:nvPr>
            <p:ph type="sldNum" sz="quarter" idx="5"/>
          </p:nvPr>
        </p:nvSpPr>
        <p:spPr>
          <a:noFill/>
        </p:spPr>
        <p:txBody>
          <a:bodyPr/>
          <a:lstStyle/>
          <a:p>
            <a:fld id="{EDB0FC9E-FFAB-4890-B1BD-FA47EF22A59C}" type="slidenum">
              <a:rPr lang="en-US" smtClean="0"/>
              <a:pPr/>
              <a:t>50</a:t>
            </a:fld>
            <a:endParaRPr lang="en-US" smtClean="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Rectangle 3"/>
          <p:cNvSpPr>
            <a:spLocks noGrp="1" noChangeArrowheads="1"/>
          </p:cNvSpPr>
          <p:nvPr>
            <p:ph type="dt" sz="quarter" idx="1"/>
          </p:nvPr>
        </p:nvSpPr>
        <p:spPr>
          <a:noFill/>
        </p:spPr>
        <p:txBody>
          <a:bodyPr/>
          <a:lstStyle/>
          <a:p>
            <a:fld id="{260BE329-DDA4-4260-AA42-571131FC4A5F}" type="datetime1">
              <a:rPr lang="en-US" smtClean="0"/>
              <a:pPr/>
              <a:t>2/14/2013</a:t>
            </a:fld>
            <a:endParaRPr lang="en-US" smtClean="0"/>
          </a:p>
        </p:txBody>
      </p:sp>
      <p:sp>
        <p:nvSpPr>
          <p:cNvPr id="159747" name="Rectangle 7"/>
          <p:cNvSpPr>
            <a:spLocks noGrp="1" noChangeArrowheads="1"/>
          </p:cNvSpPr>
          <p:nvPr>
            <p:ph type="sldNum" sz="quarter" idx="5"/>
          </p:nvPr>
        </p:nvSpPr>
        <p:spPr>
          <a:noFill/>
        </p:spPr>
        <p:txBody>
          <a:bodyPr/>
          <a:lstStyle/>
          <a:p>
            <a:fld id="{CD0C446B-A0F3-4677-B1B9-1F72E94A1026}" type="slidenum">
              <a:rPr lang="en-US" smtClean="0"/>
              <a:pPr/>
              <a:t>51</a:t>
            </a:fld>
            <a:endParaRPr lang="en-US" smtClean="0"/>
          </a:p>
        </p:txBody>
      </p:sp>
      <p:sp>
        <p:nvSpPr>
          <p:cNvPr id="159748" name="Rectangle 2"/>
          <p:cNvSpPr>
            <a:spLocks noGrp="1" noRot="1" noChangeAspect="1" noChangeArrowheads="1" noTextEdit="1"/>
          </p:cNvSpPr>
          <p:nvPr>
            <p:ph type="sldImg"/>
          </p:nvPr>
        </p:nvSpPr>
        <p:spPr>
          <a:ln/>
        </p:spPr>
      </p:sp>
      <p:sp>
        <p:nvSpPr>
          <p:cNvPr id="159749" name="Rectangle 3"/>
          <p:cNvSpPr>
            <a:spLocks noGrp="1" noChangeArrowheads="1"/>
          </p:cNvSpPr>
          <p:nvPr>
            <p:ph type="body" idx="1"/>
          </p:nvPr>
        </p:nvSpPr>
        <p:spPr>
          <a:noFill/>
          <a:ln/>
        </p:spPr>
        <p:txBody>
          <a:bodyPr/>
          <a:lstStyle/>
          <a:p>
            <a:pPr eaLnBrk="1" hangingPunct="1">
              <a:spcBef>
                <a:spcPct val="0"/>
              </a:spcBef>
            </a:pPr>
            <a:r>
              <a:rPr lang="en-US" sz="1400" smtClean="0"/>
              <a:t>Trainer notes:  Depending on time, this is a place to begin to frame a budget, timeline, and communications plan.  If you are working with a specific grant, use the scoring rubric.</a:t>
            </a: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0" name="Rectangle 3"/>
          <p:cNvSpPr>
            <a:spLocks noGrp="1" noChangeArrowheads="1"/>
          </p:cNvSpPr>
          <p:nvPr>
            <p:ph type="dt" sz="quarter" idx="1"/>
          </p:nvPr>
        </p:nvSpPr>
        <p:spPr>
          <a:noFill/>
        </p:spPr>
        <p:txBody>
          <a:bodyPr/>
          <a:lstStyle/>
          <a:p>
            <a:fld id="{456B516D-56D6-45FD-A143-1D054D149B60}" type="datetime1">
              <a:rPr lang="en-US" smtClean="0"/>
              <a:pPr/>
              <a:t>2/14/2013</a:t>
            </a:fld>
            <a:endParaRPr lang="en-US" smtClean="0"/>
          </a:p>
        </p:txBody>
      </p:sp>
      <p:sp>
        <p:nvSpPr>
          <p:cNvPr id="160771" name="Rectangle 7"/>
          <p:cNvSpPr>
            <a:spLocks noGrp="1" noChangeArrowheads="1"/>
          </p:cNvSpPr>
          <p:nvPr>
            <p:ph type="sldNum" sz="quarter" idx="5"/>
          </p:nvPr>
        </p:nvSpPr>
        <p:spPr>
          <a:noFill/>
        </p:spPr>
        <p:txBody>
          <a:bodyPr/>
          <a:lstStyle/>
          <a:p>
            <a:fld id="{50D85250-BAE5-4969-A8FC-7562819188AF}" type="slidenum">
              <a:rPr lang="en-US" smtClean="0"/>
              <a:pPr/>
              <a:t>52</a:t>
            </a:fld>
            <a:endParaRPr lang="en-US" smtClean="0"/>
          </a:p>
        </p:txBody>
      </p:sp>
      <p:sp>
        <p:nvSpPr>
          <p:cNvPr id="160772" name="Rectangle 2"/>
          <p:cNvSpPr>
            <a:spLocks noGrp="1" noRot="1" noChangeAspect="1" noChangeArrowheads="1" noTextEdit="1"/>
          </p:cNvSpPr>
          <p:nvPr>
            <p:ph type="sldImg"/>
          </p:nvPr>
        </p:nvSpPr>
        <p:spPr>
          <a:ln/>
        </p:spPr>
      </p:sp>
      <p:sp>
        <p:nvSpPr>
          <p:cNvPr id="160773" name="Rectangle 3"/>
          <p:cNvSpPr>
            <a:spLocks noGrp="1" noChangeArrowheads="1"/>
          </p:cNvSpPr>
          <p:nvPr>
            <p:ph type="body" idx="1"/>
          </p:nvPr>
        </p:nvSpPr>
        <p:spPr>
          <a:xfrm>
            <a:off x="876300" y="4457700"/>
            <a:ext cx="5086350" cy="4148138"/>
          </a:xfrm>
          <a:noFill/>
          <a:ln/>
        </p:spPr>
        <p:txBody>
          <a:bodyPr/>
          <a:lstStyle/>
          <a:p>
            <a:pPr eaLnBrk="1" hangingPunct="1">
              <a:spcBef>
                <a:spcPct val="0"/>
              </a:spcBef>
            </a:pPr>
            <a:r>
              <a:rPr lang="en-US" sz="1400" smtClean="0"/>
              <a:t>Let’s review what we’ve done today.</a:t>
            </a:r>
          </a:p>
          <a:p>
            <a:pPr eaLnBrk="1" hangingPunct="1">
              <a:spcBef>
                <a:spcPct val="0"/>
              </a:spcBef>
            </a:pPr>
            <a:endParaRPr lang="en-US" sz="1400" smtClean="0"/>
          </a:p>
          <a:p>
            <a:pPr eaLnBrk="1" hangingPunct="1">
              <a:spcBef>
                <a:spcPct val="0"/>
              </a:spcBef>
            </a:pPr>
            <a:r>
              <a:rPr lang="en-US" sz="1400" smtClean="0"/>
              <a:t>There are three essential elements to making the most of funding opportunities.  You will need a well-developed plan, a funder that is a good “fit” for your project and district, and you will need to follow through to complete the grant application process.</a:t>
            </a:r>
          </a:p>
          <a:p>
            <a:pPr eaLnBrk="1" hangingPunct="1">
              <a:spcBef>
                <a:spcPct val="0"/>
              </a:spcBef>
            </a:pPr>
            <a:endParaRPr lang="en-US" sz="1400" smtClean="0"/>
          </a:p>
          <a:p>
            <a:pPr eaLnBrk="1" hangingPunct="1">
              <a:spcBef>
                <a:spcPct val="0"/>
              </a:spcBef>
            </a:pPr>
            <a:r>
              <a:rPr lang="en-US" sz="1400" smtClean="0"/>
              <a:t>Keep in mind that HMH has resources available to help you in all aspects of this process.  Use the website and the tools.  Use the talent of the HMH grants team.  You owe it to your students and staff members to find the dollars to help meet your goals.  HMH is here to help.</a:t>
            </a:r>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4" name="Rectangle 3"/>
          <p:cNvSpPr>
            <a:spLocks noGrp="1" noChangeArrowheads="1"/>
          </p:cNvSpPr>
          <p:nvPr>
            <p:ph type="dt" sz="quarter" idx="1"/>
          </p:nvPr>
        </p:nvSpPr>
        <p:spPr>
          <a:noFill/>
        </p:spPr>
        <p:txBody>
          <a:bodyPr/>
          <a:lstStyle/>
          <a:p>
            <a:fld id="{83930419-49FF-4C2F-80FD-721C59FA4FA7}" type="datetime1">
              <a:rPr lang="en-US" smtClean="0"/>
              <a:pPr/>
              <a:t>2/14/2013</a:t>
            </a:fld>
            <a:endParaRPr lang="en-US" smtClean="0"/>
          </a:p>
        </p:txBody>
      </p:sp>
      <p:sp>
        <p:nvSpPr>
          <p:cNvPr id="161795" name="Rectangle 7"/>
          <p:cNvSpPr>
            <a:spLocks noGrp="1" noChangeArrowheads="1"/>
          </p:cNvSpPr>
          <p:nvPr>
            <p:ph type="sldNum" sz="quarter" idx="5"/>
          </p:nvPr>
        </p:nvSpPr>
        <p:spPr>
          <a:noFill/>
        </p:spPr>
        <p:txBody>
          <a:bodyPr/>
          <a:lstStyle/>
          <a:p>
            <a:fld id="{0F6AB1D3-B467-4965-A615-574807415379}" type="slidenum">
              <a:rPr lang="en-US" smtClean="0"/>
              <a:pPr/>
              <a:t>53</a:t>
            </a:fld>
            <a:endParaRPr lang="en-US" smtClean="0"/>
          </a:p>
        </p:txBody>
      </p:sp>
      <p:sp>
        <p:nvSpPr>
          <p:cNvPr id="161796" name="Rectangle 2"/>
          <p:cNvSpPr>
            <a:spLocks noGrp="1" noRot="1" noChangeAspect="1" noChangeArrowheads="1" noTextEdit="1"/>
          </p:cNvSpPr>
          <p:nvPr>
            <p:ph type="sldImg"/>
          </p:nvPr>
        </p:nvSpPr>
        <p:spPr>
          <a:xfrm>
            <a:off x="1306513" y="690563"/>
            <a:ext cx="4322762" cy="3459162"/>
          </a:xfrm>
          <a:ln/>
        </p:spPr>
      </p:sp>
      <p:sp>
        <p:nvSpPr>
          <p:cNvPr id="161797" name="Rectangle 3"/>
          <p:cNvSpPr>
            <a:spLocks noGrp="1" noChangeArrowheads="1"/>
          </p:cNvSpPr>
          <p:nvPr>
            <p:ph type="body" idx="1"/>
          </p:nvPr>
        </p:nvSpPr>
        <p:spPr>
          <a:xfrm>
            <a:off x="692150" y="4379913"/>
            <a:ext cx="5549900" cy="4149725"/>
          </a:xfrm>
          <a:noFill/>
          <a:ln/>
        </p:spPr>
        <p:txBody>
          <a:bodyPr/>
          <a:lstStyle/>
          <a:p>
            <a:pPr eaLnBrk="1" hangingPunct="1"/>
            <a:endParaRPr lang="en-US" sz="1800" smtClean="0"/>
          </a:p>
          <a:p>
            <a:pPr eaLnBrk="1" hangingPunct="1">
              <a:spcBef>
                <a:spcPct val="0"/>
              </a:spcBef>
            </a:pPr>
            <a:r>
              <a:rPr lang="en-US" sz="1400" smtClean="0"/>
              <a:t>You are here today because someone thinks you’re important, and they want to help you accomplish your goals.  Here is the contact information for the HMH website and the leaders of the Grants and Funding team.</a:t>
            </a:r>
          </a:p>
          <a:p>
            <a:pPr eaLnBrk="1" hangingPunct="1">
              <a:spcBef>
                <a:spcPct val="0"/>
              </a:spcBef>
            </a:pPr>
            <a:endParaRPr lang="en-US" sz="1400" smtClean="0"/>
          </a:p>
          <a:p>
            <a:pPr eaLnBrk="1" hangingPunct="1">
              <a:spcBef>
                <a:spcPct val="0"/>
              </a:spcBef>
            </a:pPr>
            <a:r>
              <a:rPr lang="en-US" sz="1400" smtClean="0"/>
              <a:t>Use the available resources!</a:t>
            </a:r>
          </a:p>
          <a:p>
            <a:pPr eaLnBrk="1" hangingPunct="1">
              <a:spcBef>
                <a:spcPct val="0"/>
              </a:spcBef>
            </a:pPr>
            <a:endParaRPr lang="en-US" sz="1400" smtClean="0"/>
          </a:p>
          <a:p>
            <a:pPr eaLnBrk="1" hangingPunct="1">
              <a:spcBef>
                <a:spcPct val="0"/>
              </a:spcBef>
            </a:pPr>
            <a:r>
              <a:rPr lang="en-US" sz="1400" smtClean="0"/>
              <a:t>Thank you for your time.</a:t>
            </a:r>
          </a:p>
          <a:p>
            <a:pPr eaLnBrk="1" hangingPunct="1">
              <a:spcBef>
                <a:spcPct val="0"/>
              </a:spcBef>
            </a:pPr>
            <a:endParaRPr lang="en-US" sz="1400" smtClean="0"/>
          </a:p>
          <a:p>
            <a:pPr eaLnBrk="1" hangingPunct="1">
              <a:spcBef>
                <a:spcPct val="0"/>
              </a:spcBef>
            </a:pPr>
            <a:r>
              <a:rPr lang="en-US" sz="1400" smtClean="0"/>
              <a:t>Any questions?</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3"/>
          <p:cNvSpPr>
            <a:spLocks noGrp="1" noChangeArrowheads="1"/>
          </p:cNvSpPr>
          <p:nvPr>
            <p:ph type="dt" sz="quarter" idx="1"/>
          </p:nvPr>
        </p:nvSpPr>
        <p:spPr>
          <a:noFill/>
        </p:spPr>
        <p:txBody>
          <a:bodyPr/>
          <a:lstStyle/>
          <a:p>
            <a:fld id="{C2C98CEF-BA6E-4B4D-A90A-7AE3DCE220A5}" type="datetime1">
              <a:rPr lang="en-US" smtClean="0"/>
              <a:pPr/>
              <a:t>2/14/2013</a:t>
            </a:fld>
            <a:endParaRPr lang="en-US" smtClean="0"/>
          </a:p>
        </p:txBody>
      </p:sp>
      <p:sp>
        <p:nvSpPr>
          <p:cNvPr id="92163" name="Rectangle 7"/>
          <p:cNvSpPr>
            <a:spLocks noGrp="1" noChangeArrowheads="1"/>
          </p:cNvSpPr>
          <p:nvPr>
            <p:ph type="sldNum" sz="quarter" idx="5"/>
          </p:nvPr>
        </p:nvSpPr>
        <p:spPr>
          <a:noFill/>
        </p:spPr>
        <p:txBody>
          <a:bodyPr/>
          <a:lstStyle/>
          <a:p>
            <a:fld id="{21FDDB13-8E9F-439F-B6B2-DFB7AB80D48B}" type="slidenum">
              <a:rPr lang="en-US" smtClean="0"/>
              <a:pPr/>
              <a:t>6</a:t>
            </a:fld>
            <a:endParaRPr lang="en-US" smtClean="0"/>
          </a:p>
        </p:txBody>
      </p:sp>
      <p:sp>
        <p:nvSpPr>
          <p:cNvPr id="92164" name="Slide Image Placeholder 1"/>
          <p:cNvSpPr>
            <a:spLocks noGrp="1" noRot="1" noChangeAspect="1" noTextEdit="1"/>
          </p:cNvSpPr>
          <p:nvPr>
            <p:ph type="sldImg"/>
          </p:nvPr>
        </p:nvSpPr>
        <p:spPr>
          <a:xfrm>
            <a:off x="1308100" y="692150"/>
            <a:ext cx="4322763" cy="3457575"/>
          </a:xfrm>
          <a:ln/>
        </p:spPr>
      </p:sp>
      <p:sp>
        <p:nvSpPr>
          <p:cNvPr id="92165" name="Notes Placeholder 2"/>
          <p:cNvSpPr>
            <a:spLocks noGrp="1"/>
          </p:cNvSpPr>
          <p:nvPr>
            <p:ph type="body" idx="1"/>
          </p:nvPr>
        </p:nvSpPr>
        <p:spPr>
          <a:noFill/>
          <a:ln/>
        </p:spPr>
        <p:txBody>
          <a:bodyPr lIns="91970" tIns="45984" rIns="91970" bIns="45984"/>
          <a:lstStyle/>
          <a:p>
            <a:pPr eaLnBrk="1" hangingPunct="1">
              <a:spcBef>
                <a:spcPct val="0"/>
              </a:spcBef>
            </a:pPr>
            <a:r>
              <a:rPr lang="en-US" sz="1400" smtClean="0"/>
              <a:t>Logic Models are not just for program evaluation purposes, yet much of the information widely available discusses logic models in the context of evaluation.</a:t>
            </a:r>
          </a:p>
          <a:p>
            <a:pPr eaLnBrk="1" hangingPunct="1">
              <a:spcBef>
                <a:spcPct val="0"/>
              </a:spcBef>
            </a:pPr>
            <a:endParaRPr lang="en-US" sz="1400" smtClean="0"/>
          </a:p>
          <a:p>
            <a:pPr eaLnBrk="1" hangingPunct="1">
              <a:spcBef>
                <a:spcPct val="0"/>
              </a:spcBef>
            </a:pPr>
            <a:r>
              <a:rPr lang="en-US" sz="1400" smtClean="0"/>
              <a:t>However, Logic Models are something that should be used during the entire life of your program—they are like a road map, or the GPS of your program, always guiding what you do.  It helps to keep the program goals and activities on target.  It helps you plan what to do and when, including measuring your performance—for program improvement and evaluation.</a:t>
            </a:r>
          </a:p>
          <a:p>
            <a:pPr eaLnBrk="1" hangingPunct="1">
              <a:spcBef>
                <a:spcPct val="0"/>
              </a:spcBef>
            </a:pPr>
            <a:endParaRPr lang="en-US" sz="1400" smtClean="0"/>
          </a:p>
          <a:p>
            <a:pPr eaLnBrk="1" hangingPunct="1">
              <a:spcBef>
                <a:spcPct val="0"/>
              </a:spcBef>
            </a:pPr>
            <a:endParaRPr lang="en-US" sz="1400" smtClean="0"/>
          </a:p>
        </p:txBody>
      </p:sp>
      <p:sp>
        <p:nvSpPr>
          <p:cNvPr id="92166" name="Slide Number Placeholder 3"/>
          <p:cNvSpPr txBox="1">
            <a:spLocks noGrp="1"/>
          </p:cNvSpPr>
          <p:nvPr/>
        </p:nvSpPr>
        <p:spPr bwMode="auto">
          <a:xfrm>
            <a:off x="3930650" y="8759825"/>
            <a:ext cx="3003550" cy="460375"/>
          </a:xfrm>
          <a:prstGeom prst="rect">
            <a:avLst/>
          </a:prstGeom>
          <a:noFill/>
          <a:ln w="9525">
            <a:noFill/>
            <a:miter lim="800000"/>
            <a:headEnd/>
            <a:tailEnd/>
          </a:ln>
        </p:spPr>
        <p:txBody>
          <a:bodyPr lIns="91970" tIns="45984" rIns="91970" bIns="45984" anchor="b"/>
          <a:lstStyle/>
          <a:p>
            <a:pPr algn="r" defTabSz="919163"/>
            <a:fld id="{A10D27CF-2930-43ED-AD21-2DC8B1B3B2C0}" type="slidenum">
              <a:rPr lang="en-US" sz="1200"/>
              <a:pPr algn="r" defTabSz="919163"/>
              <a:t>6</a:t>
            </a:fld>
            <a:endParaRPr lang="en-US" sz="120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3"/>
          <p:cNvSpPr>
            <a:spLocks noGrp="1" noChangeArrowheads="1"/>
          </p:cNvSpPr>
          <p:nvPr>
            <p:ph type="dt" sz="quarter" idx="1"/>
          </p:nvPr>
        </p:nvSpPr>
        <p:spPr>
          <a:noFill/>
        </p:spPr>
        <p:txBody>
          <a:bodyPr/>
          <a:lstStyle/>
          <a:p>
            <a:fld id="{2B5E895A-6864-428E-855F-75613EF96027}" type="datetime1">
              <a:rPr lang="en-US" smtClean="0"/>
              <a:pPr/>
              <a:t>2/14/2013</a:t>
            </a:fld>
            <a:endParaRPr lang="en-US" smtClean="0"/>
          </a:p>
        </p:txBody>
      </p:sp>
      <p:sp>
        <p:nvSpPr>
          <p:cNvPr id="93187" name="Rectangle 7"/>
          <p:cNvSpPr>
            <a:spLocks noGrp="1" noChangeArrowheads="1"/>
          </p:cNvSpPr>
          <p:nvPr>
            <p:ph type="sldNum" sz="quarter" idx="5"/>
          </p:nvPr>
        </p:nvSpPr>
        <p:spPr>
          <a:noFill/>
        </p:spPr>
        <p:txBody>
          <a:bodyPr/>
          <a:lstStyle/>
          <a:p>
            <a:fld id="{E0BE44A5-D2C7-44E1-B9D4-92F0569726AC}" type="slidenum">
              <a:rPr lang="en-US" smtClean="0"/>
              <a:pPr/>
              <a:t>7</a:t>
            </a:fld>
            <a:endParaRPr lang="en-US" smtClean="0"/>
          </a:p>
        </p:txBody>
      </p:sp>
      <p:sp>
        <p:nvSpPr>
          <p:cNvPr id="93188" name="Slide Image Placeholder 1"/>
          <p:cNvSpPr>
            <a:spLocks noGrp="1" noRot="1" noChangeAspect="1" noTextEdit="1"/>
          </p:cNvSpPr>
          <p:nvPr>
            <p:ph type="sldImg"/>
          </p:nvPr>
        </p:nvSpPr>
        <p:spPr>
          <a:xfrm>
            <a:off x="1308100" y="692150"/>
            <a:ext cx="4322763" cy="3457575"/>
          </a:xfrm>
          <a:ln/>
        </p:spPr>
      </p:sp>
      <p:sp>
        <p:nvSpPr>
          <p:cNvPr id="93189" name="Notes Placeholder 2"/>
          <p:cNvSpPr>
            <a:spLocks noGrp="1"/>
          </p:cNvSpPr>
          <p:nvPr>
            <p:ph type="body" idx="1"/>
          </p:nvPr>
        </p:nvSpPr>
        <p:spPr>
          <a:noFill/>
          <a:ln/>
        </p:spPr>
        <p:txBody>
          <a:bodyPr lIns="91970" tIns="45984" rIns="91970" bIns="45984"/>
          <a:lstStyle/>
          <a:p>
            <a:pPr eaLnBrk="1" hangingPunct="1">
              <a:spcBef>
                <a:spcPct val="0"/>
              </a:spcBef>
            </a:pPr>
            <a:r>
              <a:rPr lang="en-US" sz="1400" smtClean="0"/>
              <a:t>Many presentation of logic models do so within the context of Program Evaluation.  But it is not the only application.</a:t>
            </a:r>
          </a:p>
          <a:p>
            <a:pPr eaLnBrk="1" hangingPunct="1">
              <a:spcBef>
                <a:spcPct val="0"/>
              </a:spcBef>
            </a:pPr>
            <a:endParaRPr lang="en-US" sz="1400" smtClean="0"/>
          </a:p>
          <a:p>
            <a:pPr eaLnBrk="1" hangingPunct="1">
              <a:spcBef>
                <a:spcPct val="0"/>
              </a:spcBef>
            </a:pPr>
            <a:r>
              <a:rPr lang="en-US" sz="1400" smtClean="0"/>
              <a:t>Logic Models help you develop clear programs with clear activities and purposes.  Using these steps helps to ensure a logical progression of your program.</a:t>
            </a:r>
          </a:p>
          <a:p>
            <a:pPr eaLnBrk="1" hangingPunct="1">
              <a:spcBef>
                <a:spcPct val="0"/>
              </a:spcBef>
            </a:pPr>
            <a:endParaRPr lang="en-US" sz="1400" smtClean="0"/>
          </a:p>
          <a:p>
            <a:pPr eaLnBrk="1" hangingPunct="1">
              <a:spcBef>
                <a:spcPct val="0"/>
              </a:spcBef>
            </a:pPr>
            <a:r>
              <a:rPr lang="en-US" sz="1400" smtClean="0"/>
              <a:t>Use the logic model when </a:t>
            </a:r>
            <a:r>
              <a:rPr lang="en-US" sz="1400" b="1" smtClean="0"/>
              <a:t>planning to develop</a:t>
            </a:r>
            <a:r>
              <a:rPr lang="en-US" sz="1400" smtClean="0"/>
              <a:t> the program and its activities and intended outcomes.</a:t>
            </a:r>
          </a:p>
          <a:p>
            <a:pPr eaLnBrk="1" hangingPunct="1">
              <a:spcBef>
                <a:spcPct val="0"/>
              </a:spcBef>
            </a:pPr>
            <a:endParaRPr lang="en-US" sz="1400" smtClean="0"/>
          </a:p>
          <a:p>
            <a:pPr eaLnBrk="1" hangingPunct="1">
              <a:spcBef>
                <a:spcPct val="0"/>
              </a:spcBef>
            </a:pPr>
            <a:r>
              <a:rPr lang="en-US" sz="1400" smtClean="0"/>
              <a:t>Use it while you are </a:t>
            </a:r>
            <a:r>
              <a:rPr lang="en-US" sz="1400" b="1" smtClean="0"/>
              <a:t>implementing your program to help guide you </a:t>
            </a:r>
            <a:r>
              <a:rPr lang="en-US" sz="1400" smtClean="0"/>
              <a:t>in the steps you need to take and when you need to take them.</a:t>
            </a:r>
          </a:p>
          <a:p>
            <a:pPr eaLnBrk="1" hangingPunct="1">
              <a:spcBef>
                <a:spcPct val="0"/>
              </a:spcBef>
            </a:pPr>
            <a:endParaRPr lang="en-US" sz="1400" smtClean="0"/>
          </a:p>
          <a:p>
            <a:pPr eaLnBrk="1" hangingPunct="1">
              <a:spcBef>
                <a:spcPct val="0"/>
              </a:spcBef>
            </a:pPr>
            <a:r>
              <a:rPr lang="en-US" sz="1400" smtClean="0"/>
              <a:t>Then use it as a </a:t>
            </a:r>
            <a:r>
              <a:rPr lang="en-US" sz="1400" b="1" smtClean="0"/>
              <a:t>guide to collecting the information you need </a:t>
            </a:r>
            <a:r>
              <a:rPr lang="en-US" sz="1400" smtClean="0"/>
              <a:t>to determine your achievement toward your outcomes. Use that data to refine and improve your program.</a:t>
            </a:r>
          </a:p>
        </p:txBody>
      </p:sp>
      <p:sp>
        <p:nvSpPr>
          <p:cNvPr id="93190" name="Slide Number Placeholder 3"/>
          <p:cNvSpPr txBox="1">
            <a:spLocks noGrp="1"/>
          </p:cNvSpPr>
          <p:nvPr/>
        </p:nvSpPr>
        <p:spPr bwMode="auto">
          <a:xfrm>
            <a:off x="3930650" y="8759825"/>
            <a:ext cx="3003550" cy="460375"/>
          </a:xfrm>
          <a:prstGeom prst="rect">
            <a:avLst/>
          </a:prstGeom>
          <a:noFill/>
          <a:ln w="9525">
            <a:noFill/>
            <a:miter lim="800000"/>
            <a:headEnd/>
            <a:tailEnd/>
          </a:ln>
        </p:spPr>
        <p:txBody>
          <a:bodyPr lIns="91970" tIns="45984" rIns="91970" bIns="45984" anchor="b"/>
          <a:lstStyle/>
          <a:p>
            <a:pPr algn="r" defTabSz="919163"/>
            <a:fld id="{40C6DE62-9DA5-46C5-B3FD-BA9E579A5FB2}" type="slidenum">
              <a:rPr lang="en-US" sz="1200"/>
              <a:pPr algn="r" defTabSz="919163"/>
              <a:t>7</a:t>
            </a:fld>
            <a:endParaRPr lang="en-US" sz="120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3"/>
          <p:cNvSpPr>
            <a:spLocks noGrp="1" noChangeArrowheads="1"/>
          </p:cNvSpPr>
          <p:nvPr>
            <p:ph type="dt" sz="quarter" idx="1"/>
          </p:nvPr>
        </p:nvSpPr>
        <p:spPr>
          <a:noFill/>
        </p:spPr>
        <p:txBody>
          <a:bodyPr/>
          <a:lstStyle/>
          <a:p>
            <a:fld id="{9FB83E3E-8DE6-4C1F-A2F7-6EC86D6BC170}" type="datetime1">
              <a:rPr lang="en-US" smtClean="0"/>
              <a:pPr/>
              <a:t>2/14/2013</a:t>
            </a:fld>
            <a:endParaRPr lang="en-US" smtClean="0"/>
          </a:p>
        </p:txBody>
      </p:sp>
      <p:sp>
        <p:nvSpPr>
          <p:cNvPr id="94211" name="Rectangle 7"/>
          <p:cNvSpPr>
            <a:spLocks noGrp="1" noChangeArrowheads="1"/>
          </p:cNvSpPr>
          <p:nvPr>
            <p:ph type="sldNum" sz="quarter" idx="5"/>
          </p:nvPr>
        </p:nvSpPr>
        <p:spPr>
          <a:noFill/>
        </p:spPr>
        <p:txBody>
          <a:bodyPr/>
          <a:lstStyle/>
          <a:p>
            <a:fld id="{6C70BBE3-5B29-4F8D-B924-C66611C1C648}" type="slidenum">
              <a:rPr lang="en-US" smtClean="0"/>
              <a:pPr/>
              <a:t>8</a:t>
            </a:fld>
            <a:endParaRPr lang="en-US" smtClean="0"/>
          </a:p>
        </p:txBody>
      </p:sp>
      <p:sp>
        <p:nvSpPr>
          <p:cNvPr id="94212" name="Slide Image Placeholder 1"/>
          <p:cNvSpPr>
            <a:spLocks noGrp="1" noRot="1" noChangeAspect="1" noTextEdit="1"/>
          </p:cNvSpPr>
          <p:nvPr>
            <p:ph type="sldImg"/>
          </p:nvPr>
        </p:nvSpPr>
        <p:spPr>
          <a:xfrm>
            <a:off x="1306513" y="692150"/>
            <a:ext cx="4321175" cy="3455988"/>
          </a:xfrm>
          <a:ln/>
        </p:spPr>
      </p:sp>
      <p:sp>
        <p:nvSpPr>
          <p:cNvPr id="94213" name="Notes Placeholder 2"/>
          <p:cNvSpPr>
            <a:spLocks noGrp="1"/>
          </p:cNvSpPr>
          <p:nvPr>
            <p:ph type="body" idx="1"/>
          </p:nvPr>
        </p:nvSpPr>
        <p:spPr>
          <a:noFill/>
          <a:ln/>
        </p:spPr>
        <p:txBody>
          <a:bodyPr lIns="91424" tIns="45712" rIns="91424" bIns="45712"/>
          <a:lstStyle/>
          <a:p>
            <a:pPr eaLnBrk="1" hangingPunct="1">
              <a:spcBef>
                <a:spcPct val="0"/>
              </a:spcBef>
            </a:pPr>
            <a:r>
              <a:rPr lang="en-US" sz="1400" smtClean="0"/>
              <a:t>Put most simply, a logic model is a picture of how your program works.  It can even be a single page.</a:t>
            </a:r>
          </a:p>
          <a:p>
            <a:pPr eaLnBrk="1" hangingPunct="1">
              <a:spcBef>
                <a:spcPct val="0"/>
              </a:spcBef>
            </a:pPr>
            <a:endParaRPr lang="en-US" sz="1400" smtClean="0"/>
          </a:p>
          <a:p>
            <a:pPr eaLnBrk="1" hangingPunct="1">
              <a:spcBef>
                <a:spcPct val="0"/>
              </a:spcBef>
            </a:pPr>
            <a:r>
              <a:rPr lang="en-US" sz="1400" smtClean="0"/>
              <a:t>Most importantly, it presents your program in a very clear manner making it easier to understand and quickly grasped.</a:t>
            </a:r>
          </a:p>
          <a:p>
            <a:pPr eaLnBrk="1" hangingPunct="1">
              <a:spcBef>
                <a:spcPct val="0"/>
              </a:spcBef>
            </a:pPr>
            <a:endParaRPr lang="en-US" sz="1400" smtClean="0"/>
          </a:p>
          <a:p>
            <a:pPr eaLnBrk="1" hangingPunct="1">
              <a:spcBef>
                <a:spcPct val="0"/>
              </a:spcBef>
            </a:pPr>
            <a:r>
              <a:rPr lang="en-US" sz="1400" smtClean="0"/>
              <a:t>It includes information on: 1) what your program is about, 2) what you plan to do, and 3) why you are doing it.</a:t>
            </a:r>
          </a:p>
          <a:p>
            <a:pPr eaLnBrk="1" hangingPunct="1">
              <a:spcBef>
                <a:spcPct val="0"/>
              </a:spcBef>
            </a:pPr>
            <a:endParaRPr lang="en-US" sz="1400" smtClean="0"/>
          </a:p>
          <a:p>
            <a:pPr eaLnBrk="1" hangingPunct="1">
              <a:spcBef>
                <a:spcPct val="0"/>
              </a:spcBef>
            </a:pPr>
            <a:r>
              <a:rPr lang="en-US" sz="1400" smtClean="0"/>
              <a:t>The different components of the logic model make up what you plan to do in your grant and through your grant, what your program will achieve or put more simply, the </a:t>
            </a:r>
            <a:r>
              <a:rPr lang="en-US" sz="1400" b="1" smtClean="0"/>
              <a:t>HOW </a:t>
            </a:r>
            <a:r>
              <a:rPr lang="en-US" sz="1400" smtClean="0"/>
              <a:t>and </a:t>
            </a:r>
            <a:r>
              <a:rPr lang="en-US" sz="1400" b="1" smtClean="0"/>
              <a:t>WHY</a:t>
            </a:r>
            <a:r>
              <a:rPr lang="en-US" sz="1400" smtClean="0"/>
              <a:t> of your program.</a:t>
            </a:r>
          </a:p>
          <a:p>
            <a:pPr eaLnBrk="1" hangingPunct="1"/>
            <a:endParaRPr lang="en-US" sz="1600" smtClean="0"/>
          </a:p>
        </p:txBody>
      </p:sp>
      <p:sp>
        <p:nvSpPr>
          <p:cNvPr id="94214" name="Slide Number Placeholder 3"/>
          <p:cNvSpPr txBox="1">
            <a:spLocks noGrp="1"/>
          </p:cNvSpPr>
          <p:nvPr/>
        </p:nvSpPr>
        <p:spPr bwMode="auto">
          <a:xfrm>
            <a:off x="3930650" y="8759825"/>
            <a:ext cx="3003550" cy="460375"/>
          </a:xfrm>
          <a:prstGeom prst="rect">
            <a:avLst/>
          </a:prstGeom>
          <a:noFill/>
          <a:ln w="9525">
            <a:noFill/>
            <a:miter lim="800000"/>
            <a:headEnd/>
            <a:tailEnd/>
          </a:ln>
        </p:spPr>
        <p:txBody>
          <a:bodyPr lIns="91424" tIns="45712" rIns="91424" bIns="45712" anchor="b"/>
          <a:lstStyle/>
          <a:p>
            <a:pPr algn="r"/>
            <a:fld id="{12898DEC-E271-4223-B989-0D0250238FEE}" type="slidenum">
              <a:rPr lang="en-US" sz="1200"/>
              <a:pPr algn="r"/>
              <a:t>8</a:t>
            </a:fld>
            <a:endParaRPr lang="en-US" sz="120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3"/>
          <p:cNvSpPr>
            <a:spLocks noGrp="1" noChangeArrowheads="1"/>
          </p:cNvSpPr>
          <p:nvPr>
            <p:ph type="dt" sz="quarter" idx="1"/>
          </p:nvPr>
        </p:nvSpPr>
        <p:spPr>
          <a:noFill/>
        </p:spPr>
        <p:txBody>
          <a:bodyPr/>
          <a:lstStyle/>
          <a:p>
            <a:fld id="{F2C3215E-DBC8-4683-AD5B-57B1F519039E}" type="datetime1">
              <a:rPr lang="en-US" smtClean="0"/>
              <a:pPr/>
              <a:t>2/14/2013</a:t>
            </a:fld>
            <a:endParaRPr lang="en-US" smtClean="0"/>
          </a:p>
        </p:txBody>
      </p:sp>
      <p:sp>
        <p:nvSpPr>
          <p:cNvPr id="95235" name="Rectangle 7"/>
          <p:cNvSpPr>
            <a:spLocks noGrp="1" noChangeArrowheads="1"/>
          </p:cNvSpPr>
          <p:nvPr>
            <p:ph type="sldNum" sz="quarter" idx="5"/>
          </p:nvPr>
        </p:nvSpPr>
        <p:spPr>
          <a:noFill/>
        </p:spPr>
        <p:txBody>
          <a:bodyPr/>
          <a:lstStyle/>
          <a:p>
            <a:fld id="{3934774F-150F-4BC4-A42D-09F3A8E96BBA}" type="slidenum">
              <a:rPr lang="en-US" smtClean="0"/>
              <a:pPr/>
              <a:t>9</a:t>
            </a:fld>
            <a:endParaRPr lang="en-US" smtClean="0"/>
          </a:p>
        </p:txBody>
      </p:sp>
      <p:sp>
        <p:nvSpPr>
          <p:cNvPr id="95236" name="Rectangle 7"/>
          <p:cNvSpPr txBox="1">
            <a:spLocks noGrp="1" noChangeArrowheads="1"/>
          </p:cNvSpPr>
          <p:nvPr/>
        </p:nvSpPr>
        <p:spPr bwMode="auto">
          <a:xfrm>
            <a:off x="3930650" y="8759825"/>
            <a:ext cx="3003550" cy="460375"/>
          </a:xfrm>
          <a:prstGeom prst="rect">
            <a:avLst/>
          </a:prstGeom>
          <a:noFill/>
          <a:ln w="9525">
            <a:noFill/>
            <a:miter lim="800000"/>
            <a:headEnd/>
            <a:tailEnd/>
          </a:ln>
        </p:spPr>
        <p:txBody>
          <a:bodyPr lIns="91962" tIns="45980" rIns="91962" bIns="45980" anchor="b"/>
          <a:lstStyle/>
          <a:p>
            <a:pPr algn="r" defTabSz="919163"/>
            <a:fld id="{6FE212DC-0408-42D9-8EB1-D7E51A42E688}" type="slidenum">
              <a:rPr lang="en-US" sz="1200"/>
              <a:pPr algn="r" defTabSz="919163"/>
              <a:t>9</a:t>
            </a:fld>
            <a:endParaRPr lang="en-US" sz="1200"/>
          </a:p>
        </p:txBody>
      </p:sp>
      <p:sp>
        <p:nvSpPr>
          <p:cNvPr id="95237" name="Rectangle 2"/>
          <p:cNvSpPr>
            <a:spLocks noGrp="1" noRot="1" noChangeAspect="1" noChangeArrowheads="1" noTextEdit="1"/>
          </p:cNvSpPr>
          <p:nvPr>
            <p:ph type="sldImg"/>
          </p:nvPr>
        </p:nvSpPr>
        <p:spPr>
          <a:xfrm>
            <a:off x="1311275" y="692150"/>
            <a:ext cx="4322763" cy="3457575"/>
          </a:xfrm>
          <a:ln/>
        </p:spPr>
      </p:sp>
      <p:sp>
        <p:nvSpPr>
          <p:cNvPr id="95238" name="Rectangle 3"/>
          <p:cNvSpPr>
            <a:spLocks noGrp="1" noChangeArrowheads="1"/>
          </p:cNvSpPr>
          <p:nvPr>
            <p:ph type="body" idx="1"/>
          </p:nvPr>
        </p:nvSpPr>
        <p:spPr>
          <a:noFill/>
          <a:ln/>
        </p:spPr>
        <p:txBody>
          <a:bodyPr lIns="91962" tIns="45980" rIns="91962" bIns="45980"/>
          <a:lstStyle/>
          <a:p>
            <a:pPr eaLnBrk="1" hangingPunct="1">
              <a:spcBef>
                <a:spcPct val="0"/>
              </a:spcBef>
            </a:pPr>
            <a:r>
              <a:rPr lang="en-US" sz="1400" smtClean="0"/>
              <a:t>The LM can be thought of as a series of IF-THEN statements about a PROBLEM OR NEED.</a:t>
            </a:r>
          </a:p>
          <a:p>
            <a:pPr eaLnBrk="1" hangingPunct="1">
              <a:spcBef>
                <a:spcPct val="0"/>
              </a:spcBef>
            </a:pPr>
            <a:endParaRPr lang="en-US" sz="1400" smtClean="0"/>
          </a:p>
          <a:p>
            <a:pPr eaLnBrk="1" hangingPunct="1">
              <a:spcBef>
                <a:spcPct val="0"/>
              </a:spcBef>
            </a:pPr>
            <a:r>
              <a:rPr lang="en-US" sz="1400" smtClean="0"/>
              <a:t>The need is a critical beginning to crafting a proposal—whether you’re applying for a foundation or federal competitive grant.  </a:t>
            </a:r>
          </a:p>
          <a:p>
            <a:pPr eaLnBrk="1" hangingPunct="1">
              <a:spcBef>
                <a:spcPct val="0"/>
              </a:spcBef>
            </a:pPr>
            <a:endParaRPr lang="en-US" sz="1400" smtClean="0"/>
          </a:p>
          <a:p>
            <a:pPr eaLnBrk="1" hangingPunct="1">
              <a:spcBef>
                <a:spcPct val="0"/>
              </a:spcBef>
            </a:pPr>
            <a:r>
              <a:rPr lang="en-US" sz="1400" smtClean="0"/>
              <a:t>One of the most important reasons to explain your need is to help stakeholders and funding sources to understand more fully </a:t>
            </a:r>
            <a:r>
              <a:rPr lang="en-US" sz="1400" b="1" smtClean="0"/>
              <a:t>why </a:t>
            </a:r>
            <a:r>
              <a:rPr lang="en-US" sz="1400" smtClean="0"/>
              <a:t>you are doing what you are doing.</a:t>
            </a:r>
          </a:p>
          <a:p>
            <a:pPr eaLnBrk="1" hangingPunct="1">
              <a:spcBef>
                <a:spcPct val="0"/>
              </a:spcBef>
            </a:pPr>
            <a:endParaRPr lang="en-US" sz="1400" smtClean="0"/>
          </a:p>
          <a:p>
            <a:pPr eaLnBrk="1" hangingPunct="1">
              <a:spcBef>
                <a:spcPct val="0"/>
              </a:spcBef>
            </a:pPr>
            <a:r>
              <a:rPr lang="en-US" sz="1400" smtClean="0"/>
              <a:t>Although there are many visual representations for LMs, a worksheet similar to this can be helpful to get you started.  The HMH website has a short tutorial and sample documents that you can use as models.  I’ll be sharing that link later in the presentation.</a:t>
            </a:r>
          </a:p>
          <a:p>
            <a:pPr eaLnBrk="1" hangingPunct="1">
              <a:spcBef>
                <a:spcPct val="0"/>
              </a:spcBef>
            </a:pPr>
            <a:endParaRPr lang="en-US" sz="1400" smtClean="0"/>
          </a:p>
          <a:p>
            <a:pPr eaLnBrk="1" hangingPunct="1">
              <a:spcBef>
                <a:spcPct val="0"/>
              </a:spcBef>
            </a:pPr>
            <a:r>
              <a:rPr lang="en-US" sz="1400" b="1" smtClean="0"/>
              <a:t>BLANK WORKSHEETS WOULD BE USEFUL IF YOU HAVE TIME FOR THE APPLICATION OF THE LOGIC MODEL.</a:t>
            </a: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5" descr="7938_Grant&amp;Funding_cover.pdf                                   003976C9Macintosh HD                   7C2622CB:"/>
          <p:cNvPicPr>
            <a:picLocks noChangeArrowheads="1"/>
          </p:cNvPicPr>
          <p:nvPr userDrawn="1"/>
        </p:nvPicPr>
        <p:blipFill>
          <a:blip r:embed="rId2" cstate="print"/>
          <a:stretch>
            <a:fillRect/>
          </a:stretch>
        </p:blipFill>
        <p:spPr bwMode="auto">
          <a:xfrm>
            <a:off x="2442" y="1588"/>
            <a:ext cx="9135940" cy="7313612"/>
          </a:xfrm>
          <a:prstGeom prst="rect">
            <a:avLst/>
          </a:prstGeom>
          <a:noFill/>
          <a:ln w="9525">
            <a:noFill/>
            <a:miter lim="800000"/>
            <a:headEnd/>
            <a:tailEnd/>
          </a:ln>
        </p:spPr>
      </p:pic>
      <p:sp>
        <p:nvSpPr>
          <p:cNvPr id="5" name="Text Box 12"/>
          <p:cNvSpPr txBox="1">
            <a:spLocks noChangeArrowheads="1"/>
          </p:cNvSpPr>
          <p:nvPr userDrawn="1"/>
        </p:nvSpPr>
        <p:spPr bwMode="auto">
          <a:xfrm>
            <a:off x="685800" y="681038"/>
            <a:ext cx="5029200" cy="1190625"/>
          </a:xfrm>
          <a:prstGeom prst="rect">
            <a:avLst/>
          </a:prstGeom>
          <a:noFill/>
          <a:ln w="9525">
            <a:noFill/>
            <a:miter lim="800000"/>
            <a:headEnd/>
            <a:tailEnd/>
          </a:ln>
          <a:effectLst/>
        </p:spPr>
        <p:txBody>
          <a:bodyPr>
            <a:spAutoFit/>
          </a:bodyPr>
          <a:lstStyle/>
          <a:p>
            <a:pPr>
              <a:defRPr/>
            </a:pPr>
            <a:r>
              <a:rPr lang="en-US" sz="3600">
                <a:solidFill>
                  <a:schemeClr val="bg1"/>
                </a:solidFill>
                <a:latin typeface="Myriad Pro Bold" charset="0"/>
              </a:rPr>
              <a:t>Making the Most of</a:t>
            </a:r>
          </a:p>
          <a:p>
            <a:pPr>
              <a:defRPr/>
            </a:pPr>
            <a:r>
              <a:rPr lang="en-US" sz="3600">
                <a:solidFill>
                  <a:schemeClr val="bg1"/>
                </a:solidFill>
                <a:latin typeface="Myriad Pro Bold" charset="0"/>
              </a:rPr>
              <a:t>Funding Opportunities</a:t>
            </a:r>
            <a:endParaRPr lang="en-US">
              <a:solidFill>
                <a:schemeClr val="bg1"/>
              </a:solidFill>
            </a:endParaRPr>
          </a:p>
        </p:txBody>
      </p:sp>
      <p:sp>
        <p:nvSpPr>
          <p:cNvPr id="6" name="Text Box 13"/>
          <p:cNvSpPr txBox="1">
            <a:spLocks noChangeArrowheads="1"/>
          </p:cNvSpPr>
          <p:nvPr userDrawn="1"/>
        </p:nvSpPr>
        <p:spPr bwMode="auto">
          <a:xfrm>
            <a:off x="685800" y="1951038"/>
            <a:ext cx="1374775" cy="822325"/>
          </a:xfrm>
          <a:prstGeom prst="rect">
            <a:avLst/>
          </a:prstGeom>
          <a:noFill/>
          <a:ln w="9525">
            <a:noFill/>
            <a:miter lim="800000"/>
            <a:headEnd/>
            <a:tailEnd/>
          </a:ln>
          <a:effectLst/>
        </p:spPr>
        <p:txBody>
          <a:bodyPr wrap="none">
            <a:spAutoFit/>
          </a:bodyPr>
          <a:lstStyle/>
          <a:p>
            <a:pPr>
              <a:defRPr/>
            </a:pPr>
            <a:r>
              <a:rPr lang="en-US">
                <a:solidFill>
                  <a:schemeClr val="bg1"/>
                </a:solidFill>
                <a:latin typeface="Myriad Pro" charset="0"/>
              </a:rPr>
              <a:t>Virginia</a:t>
            </a:r>
          </a:p>
          <a:p>
            <a:pPr>
              <a:defRPr/>
            </a:pPr>
            <a:r>
              <a:rPr lang="en-US">
                <a:solidFill>
                  <a:schemeClr val="bg1"/>
                </a:solidFill>
                <a:latin typeface="Myriad Pro" charset="0"/>
              </a:rPr>
              <a:t>Fall, 2010</a:t>
            </a:r>
            <a:endParaRPr lang="en-US">
              <a:latin typeface="Myriad Pro" charset="0"/>
            </a:endParaRPr>
          </a:p>
        </p:txBody>
      </p:sp>
      <p:sp>
        <p:nvSpPr>
          <p:cNvPr id="7" name="Text Box 14"/>
          <p:cNvSpPr txBox="1">
            <a:spLocks noChangeArrowheads="1"/>
          </p:cNvSpPr>
          <p:nvPr userDrawn="1"/>
        </p:nvSpPr>
        <p:spPr bwMode="auto">
          <a:xfrm>
            <a:off x="685800" y="5086350"/>
            <a:ext cx="4373563" cy="793750"/>
          </a:xfrm>
          <a:prstGeom prst="rect">
            <a:avLst/>
          </a:prstGeom>
          <a:noFill/>
          <a:ln w="9525">
            <a:noFill/>
            <a:miter lim="800000"/>
            <a:headEnd/>
            <a:tailEnd/>
          </a:ln>
          <a:effectLst/>
        </p:spPr>
        <p:txBody>
          <a:bodyPr wrap="none">
            <a:spAutoFit/>
          </a:bodyPr>
          <a:lstStyle/>
          <a:p>
            <a:pPr>
              <a:defRPr/>
            </a:pPr>
            <a:r>
              <a:rPr lang="en-US" sz="2000">
                <a:solidFill>
                  <a:schemeClr val="bg1"/>
                </a:solidFill>
                <a:latin typeface="Myriad Pro Semibold" charset="0"/>
              </a:rPr>
              <a:t>Center for</a:t>
            </a:r>
          </a:p>
          <a:p>
            <a:pPr>
              <a:defRPr/>
            </a:pPr>
            <a:r>
              <a:rPr lang="en-US" sz="2600">
                <a:solidFill>
                  <a:schemeClr val="bg1"/>
                </a:solidFill>
                <a:latin typeface="Myriad Pro Semibold" charset="0"/>
              </a:rPr>
              <a:t>Grants and Funding Research</a:t>
            </a:r>
            <a:endParaRPr lang="en-US" sz="2600"/>
          </a:p>
        </p:txBody>
      </p:sp>
      <p:sp>
        <p:nvSpPr>
          <p:cNvPr id="3074" name="Rectangle 2"/>
          <p:cNvSpPr>
            <a:spLocks noGrp="1" noChangeArrowheads="1"/>
          </p:cNvSpPr>
          <p:nvPr>
            <p:ph type="subTitle" idx="1"/>
          </p:nvPr>
        </p:nvSpPr>
        <p:spPr>
          <a:xfrm>
            <a:off x="685800" y="4191000"/>
            <a:ext cx="6477000" cy="304800"/>
          </a:xfrm>
        </p:spPr>
        <p:txBody>
          <a:bodyPr/>
          <a:lstStyle>
            <a:lvl1pPr marL="0" indent="0">
              <a:buFont typeface="Times" pitchFamily="18" charset="0"/>
              <a:buNone/>
              <a:defRPr sz="2000">
                <a:solidFill>
                  <a:srgbClr val="1F52C4"/>
                </a:solidFill>
                <a:latin typeface="Arial Black" pitchFamily="34" charset="0"/>
              </a:defRPr>
            </a:lvl1pPr>
          </a:lstStyle>
          <a:p>
            <a:r>
              <a:rPr lang="en-US"/>
              <a:t>Click to edit Master subtitle style</a:t>
            </a:r>
          </a:p>
        </p:txBody>
      </p:sp>
      <p:sp>
        <p:nvSpPr>
          <p:cNvPr id="3080" name="Rectangle 8"/>
          <p:cNvSpPr>
            <a:spLocks noGrp="1" noChangeArrowheads="1"/>
          </p:cNvSpPr>
          <p:nvPr>
            <p:ph type="ctrTitle"/>
          </p:nvPr>
        </p:nvSpPr>
        <p:spPr>
          <a:xfrm>
            <a:off x="685800" y="3505200"/>
            <a:ext cx="8077200" cy="381000"/>
          </a:xfrm>
          <a:effectLst>
            <a:outerShdw dist="35921" dir="2700000" algn="ctr" rotWithShape="0">
              <a:schemeClr val="tx1"/>
            </a:outerShdw>
          </a:effectLst>
        </p:spPr>
        <p:txBody>
          <a:bodyPr/>
          <a:lstStyle>
            <a:lvl1pPr>
              <a:defRPr sz="3200" b="0">
                <a:solidFill>
                  <a:schemeClr val="bg1"/>
                </a:solidFill>
                <a:latin typeface="Arial Black" pitchFamily="34" charset="0"/>
              </a:defRPr>
            </a:lvl1pPr>
          </a:lstStyle>
          <a:p>
            <a:r>
              <a:rPr lang="en-US"/>
              <a:t>Click to edit Master title style</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4" name="Picture 17" descr="7938_Grant&amp;Funding_pgs.pdf                                     003976C9Macintosh HD                   7C2622CB:"/>
          <p:cNvPicPr>
            <a:picLocks noChangeAspect="1" noChangeArrowheads="1"/>
          </p:cNvPicPr>
          <p:nvPr userDrawn="1"/>
        </p:nvPicPr>
        <p:blipFill>
          <a:blip r:embed="rId2" cstate="print"/>
          <a:stretch>
            <a:fillRect/>
          </a:stretch>
        </p:blipFill>
        <p:spPr bwMode="auto">
          <a:xfrm>
            <a:off x="3038" y="0"/>
            <a:ext cx="9137924" cy="7315200"/>
          </a:xfrm>
          <a:prstGeom prst="rect">
            <a:avLst/>
          </a:prstGeom>
          <a:noFill/>
          <a:ln w="9525">
            <a:noFill/>
            <a:miter lim="800000"/>
            <a:headEnd/>
            <a:tailEnd/>
          </a:ln>
        </p:spPr>
      </p:pic>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Slide Number Placeholder 3"/>
          <p:cNvSpPr>
            <a:spLocks noGrp="1"/>
          </p:cNvSpPr>
          <p:nvPr>
            <p:ph type="sldNum" sz="quarter" idx="10"/>
          </p:nvPr>
        </p:nvSpPr>
        <p:spPr/>
        <p:txBody>
          <a:bodyPr/>
          <a:lstStyle>
            <a:lvl1pPr>
              <a:defRPr/>
            </a:lvl1pPr>
          </a:lstStyle>
          <a:p>
            <a:pPr>
              <a:defRPr/>
            </a:pPr>
            <a:fld id="{CC9A97F8-9478-448E-B1B1-1A1F2FC5CA5F}" type="slidenum">
              <a:rPr lang="en-US"/>
              <a:pPr>
                <a:defRPr/>
              </a:pPr>
              <a:t>‹#›</a:t>
            </a:fld>
            <a:endParaRPr lang="en-US"/>
          </a:p>
        </p:txBody>
      </p:sp>
      <p:sp>
        <p:nvSpPr>
          <p:cNvPr id="6" name="Date Placeholder 4"/>
          <p:cNvSpPr>
            <a:spLocks noGrp="1"/>
          </p:cNvSpPr>
          <p:nvPr>
            <p:ph type="dt" sz="half" idx="11"/>
          </p:nvPr>
        </p:nvSpPr>
        <p:spPr/>
        <p:txBody>
          <a:bodyPr/>
          <a:lstStyle>
            <a:lvl1pPr>
              <a:defRPr/>
            </a:lvl1pPr>
          </a:lstStyle>
          <a:p>
            <a:pPr>
              <a:defRPr/>
            </a:pPr>
            <a:fld id="{904BFF39-CFA9-4D93-A8B9-A63870231D8E}" type="datetime1">
              <a:rPr lang="en-US"/>
              <a:pPr>
                <a:defRPr/>
              </a:pPr>
              <a:t>2/14/2013</a:t>
            </a:fld>
            <a:endParaRPr lang="en-US">
              <a:solidFill>
                <a:srgbClr val="8CC40D"/>
              </a:solidFill>
            </a:endParaRPr>
          </a:p>
          <a:p>
            <a:pPr>
              <a:defRPr/>
            </a:pPr>
            <a:endParaRPr lang="en-US"/>
          </a:p>
        </p:txBody>
      </p:sp>
      <p:sp>
        <p:nvSpPr>
          <p:cNvPr id="7" name="Footer Placeholder 5"/>
          <p:cNvSpPr>
            <a:spLocks noGrp="1"/>
          </p:cNvSpPr>
          <p:nvPr>
            <p:ph type="ftr" sz="quarter" idx="12"/>
          </p:nvPr>
        </p:nvSpPr>
        <p:spPr/>
        <p:txBody>
          <a:bodyPr/>
          <a:lstStyle>
            <a:lvl1pPr>
              <a:defRPr/>
            </a:lvl1pPr>
          </a:lstStyle>
          <a:p>
            <a:pPr>
              <a:defRPr/>
            </a:pP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5" name="Rectangle 19"/>
          <p:cNvSpPr>
            <a:spLocks noChangeArrowheads="1"/>
          </p:cNvSpPr>
          <p:nvPr userDrawn="1"/>
        </p:nvSpPr>
        <p:spPr bwMode="auto">
          <a:xfrm>
            <a:off x="0" y="7153275"/>
            <a:ext cx="9144000" cy="161925"/>
          </a:xfrm>
          <a:prstGeom prst="rect">
            <a:avLst/>
          </a:prstGeom>
          <a:solidFill>
            <a:srgbClr val="1F52C4"/>
          </a:solidFill>
          <a:ln w="9525">
            <a:noFill/>
            <a:miter lim="800000"/>
            <a:headEnd/>
            <a:tailEnd/>
          </a:ln>
        </p:spPr>
        <p:txBody>
          <a:bodyPr wrap="none" anchor="ctr"/>
          <a:lstStyle/>
          <a:p>
            <a:pPr>
              <a:defRPr/>
            </a:pPr>
            <a:endParaRPr lang="en-US"/>
          </a:p>
        </p:txBody>
      </p:sp>
      <p:sp>
        <p:nvSpPr>
          <p:cNvPr id="6" name="Line 25"/>
          <p:cNvSpPr>
            <a:spLocks noChangeShapeType="1"/>
          </p:cNvSpPr>
          <p:nvPr userDrawn="1"/>
        </p:nvSpPr>
        <p:spPr bwMode="auto">
          <a:xfrm>
            <a:off x="0" y="7153275"/>
            <a:ext cx="9144000" cy="0"/>
          </a:xfrm>
          <a:prstGeom prst="line">
            <a:avLst/>
          </a:prstGeom>
          <a:noFill/>
          <a:ln w="47625">
            <a:solidFill>
              <a:srgbClr val="C6E27E"/>
            </a:solidFill>
            <a:round/>
            <a:headEnd/>
            <a:tailEnd/>
          </a:ln>
          <a:effectLst/>
        </p:spPr>
        <p:txBody>
          <a:bodyPr wrap="none" anchor="ctr"/>
          <a:lstStyle/>
          <a:p>
            <a:pPr>
              <a:defRPr/>
            </a:pPr>
            <a:endParaRPr lang="en-US"/>
          </a:p>
        </p:txBody>
      </p:sp>
      <p:pic>
        <p:nvPicPr>
          <p:cNvPr id="7" name="Picture 13" descr="7938_Grant&amp;Funding_pgs.pdf                                     003976C9Macintosh HD                   7C2622CB:"/>
          <p:cNvPicPr>
            <a:picLocks noChangeAspect="1" noChangeArrowheads="1"/>
          </p:cNvPicPr>
          <p:nvPr userDrawn="1"/>
        </p:nvPicPr>
        <p:blipFill>
          <a:blip r:embed="rId2" cstate="print"/>
          <a:stretch>
            <a:fillRect/>
          </a:stretch>
        </p:blipFill>
        <p:spPr bwMode="auto">
          <a:xfrm>
            <a:off x="3038" y="0"/>
            <a:ext cx="9137924" cy="7315200"/>
          </a:xfrm>
          <a:prstGeom prst="rect">
            <a:avLst/>
          </a:prstGeom>
          <a:noFill/>
          <a:ln w="9525">
            <a:noFill/>
            <a:miter lim="800000"/>
            <a:headEnd/>
            <a:tailEnd/>
          </a:ln>
        </p:spPr>
      </p:pic>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09600" y="1676400"/>
            <a:ext cx="3848100" cy="4419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10100" y="1676400"/>
            <a:ext cx="3848100" cy="4419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8" name="Slide Number Placeholder 4"/>
          <p:cNvSpPr>
            <a:spLocks noGrp="1"/>
          </p:cNvSpPr>
          <p:nvPr>
            <p:ph type="sldNum" sz="quarter" idx="10"/>
          </p:nvPr>
        </p:nvSpPr>
        <p:spPr/>
        <p:txBody>
          <a:bodyPr/>
          <a:lstStyle>
            <a:lvl1pPr>
              <a:defRPr/>
            </a:lvl1pPr>
          </a:lstStyle>
          <a:p>
            <a:pPr>
              <a:defRPr/>
            </a:pPr>
            <a:fld id="{0CBAD7FE-B520-499C-ADF3-ABA40AF71A18}" type="slidenum">
              <a:rPr lang="en-US"/>
              <a:pPr>
                <a:defRPr/>
              </a:pPr>
              <a:t>‹#›</a:t>
            </a:fld>
            <a:endParaRPr lang="en-US"/>
          </a:p>
        </p:txBody>
      </p:sp>
      <p:sp>
        <p:nvSpPr>
          <p:cNvPr id="9" name="Date Placeholder 5"/>
          <p:cNvSpPr>
            <a:spLocks noGrp="1"/>
          </p:cNvSpPr>
          <p:nvPr>
            <p:ph type="dt" sz="half" idx="11"/>
          </p:nvPr>
        </p:nvSpPr>
        <p:spPr/>
        <p:txBody>
          <a:bodyPr/>
          <a:lstStyle>
            <a:lvl1pPr>
              <a:defRPr/>
            </a:lvl1pPr>
          </a:lstStyle>
          <a:p>
            <a:pPr>
              <a:defRPr/>
            </a:pPr>
            <a:fld id="{CC443D30-9A26-4C20-9A02-2FDBC9A1DCAF}" type="datetime1">
              <a:rPr lang="en-US"/>
              <a:pPr>
                <a:defRPr/>
              </a:pPr>
              <a:t>2/14/2013</a:t>
            </a:fld>
            <a:endParaRPr lang="en-US">
              <a:solidFill>
                <a:srgbClr val="8CC40D"/>
              </a:solidFill>
            </a:endParaRPr>
          </a:p>
          <a:p>
            <a:pPr>
              <a:defRPr/>
            </a:pPr>
            <a:endParaRPr lang="en-US"/>
          </a:p>
        </p:txBody>
      </p:sp>
      <p:sp>
        <p:nvSpPr>
          <p:cNvPr id="10" name="Footer Placeholder 6"/>
          <p:cNvSpPr>
            <a:spLocks noGrp="1"/>
          </p:cNvSpPr>
          <p:nvPr>
            <p:ph type="ftr" sz="quarter" idx="12"/>
          </p:nvPr>
        </p:nvSpPr>
        <p:spPr/>
        <p:txBody>
          <a:bodyPr/>
          <a:lstStyle>
            <a:lvl1pPr>
              <a:defRPr/>
            </a:lvl1pPr>
          </a:lstStyle>
          <a:p>
            <a:pPr>
              <a:defRPr/>
            </a:pPr>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2" name="Picture 18" descr="HMH white"/>
          <p:cNvPicPr>
            <a:picLocks noChangeAspect="1" noChangeArrowheads="1"/>
          </p:cNvPicPr>
          <p:nvPr userDrawn="1"/>
        </p:nvPicPr>
        <p:blipFill>
          <a:blip r:embed="rId2" cstate="print"/>
          <a:srcRect/>
          <a:stretch>
            <a:fillRect/>
          </a:stretch>
        </p:blipFill>
        <p:spPr bwMode="auto">
          <a:xfrm>
            <a:off x="5988050" y="314325"/>
            <a:ext cx="3003550" cy="336550"/>
          </a:xfrm>
          <a:prstGeom prst="rect">
            <a:avLst/>
          </a:prstGeom>
          <a:noFill/>
          <a:ln w="9525">
            <a:noFill/>
            <a:miter lim="800000"/>
            <a:headEnd/>
            <a:tailEnd/>
          </a:ln>
        </p:spPr>
      </p:pic>
      <p:sp>
        <p:nvSpPr>
          <p:cNvPr id="3" name="Rectangle 19"/>
          <p:cNvSpPr>
            <a:spLocks noChangeArrowheads="1"/>
          </p:cNvSpPr>
          <p:nvPr userDrawn="1"/>
        </p:nvSpPr>
        <p:spPr bwMode="auto">
          <a:xfrm>
            <a:off x="0" y="7153275"/>
            <a:ext cx="9144000" cy="161925"/>
          </a:xfrm>
          <a:prstGeom prst="rect">
            <a:avLst/>
          </a:prstGeom>
          <a:solidFill>
            <a:srgbClr val="1F52C4"/>
          </a:solidFill>
          <a:ln w="9525">
            <a:noFill/>
            <a:miter lim="800000"/>
            <a:headEnd/>
            <a:tailEnd/>
          </a:ln>
        </p:spPr>
        <p:txBody>
          <a:bodyPr wrap="none" anchor="ctr"/>
          <a:lstStyle/>
          <a:p>
            <a:pPr>
              <a:defRPr/>
            </a:pPr>
            <a:endParaRPr lang="en-US"/>
          </a:p>
        </p:txBody>
      </p:sp>
      <p:sp>
        <p:nvSpPr>
          <p:cNvPr id="4" name="Line 25"/>
          <p:cNvSpPr>
            <a:spLocks noChangeShapeType="1"/>
          </p:cNvSpPr>
          <p:nvPr userDrawn="1"/>
        </p:nvSpPr>
        <p:spPr bwMode="auto">
          <a:xfrm>
            <a:off x="0" y="7153275"/>
            <a:ext cx="9144000" cy="0"/>
          </a:xfrm>
          <a:prstGeom prst="line">
            <a:avLst/>
          </a:prstGeom>
          <a:noFill/>
          <a:ln w="47625">
            <a:solidFill>
              <a:srgbClr val="C6E27E"/>
            </a:solidFill>
            <a:round/>
            <a:headEnd/>
            <a:tailEnd/>
          </a:ln>
          <a:effectLst/>
        </p:spPr>
        <p:txBody>
          <a:bodyPr wrap="none" anchor="ctr"/>
          <a:lstStyle/>
          <a:p>
            <a:pPr>
              <a:defRPr/>
            </a:pPr>
            <a:endParaRPr lang="en-US"/>
          </a:p>
        </p:txBody>
      </p:sp>
      <p:pic>
        <p:nvPicPr>
          <p:cNvPr id="5" name="Picture 13" descr="7938_Grant&amp;Funding_pgs.pdf                                     003976C9Macintosh HD                   7C2622CB:"/>
          <p:cNvPicPr>
            <a:picLocks noChangeAspect="1" noChangeArrowheads="1"/>
          </p:cNvPicPr>
          <p:nvPr userDrawn="1"/>
        </p:nvPicPr>
        <p:blipFill>
          <a:blip r:embed="rId3" cstate="print"/>
          <a:stretch>
            <a:fillRect/>
          </a:stretch>
        </p:blipFill>
        <p:spPr bwMode="auto">
          <a:xfrm>
            <a:off x="3038" y="0"/>
            <a:ext cx="9137924" cy="7315200"/>
          </a:xfrm>
          <a:prstGeom prst="rect">
            <a:avLst/>
          </a:prstGeom>
          <a:noFill/>
          <a:ln w="9525">
            <a:noFill/>
            <a:miter lim="800000"/>
            <a:headEnd/>
            <a:tailEnd/>
          </a:ln>
        </p:spPr>
      </p:pic>
      <p:sp>
        <p:nvSpPr>
          <p:cNvPr id="6" name="Slide Number Placeholder 1"/>
          <p:cNvSpPr>
            <a:spLocks noGrp="1"/>
          </p:cNvSpPr>
          <p:nvPr>
            <p:ph type="sldNum" sz="quarter" idx="10"/>
          </p:nvPr>
        </p:nvSpPr>
        <p:spPr/>
        <p:txBody>
          <a:bodyPr/>
          <a:lstStyle>
            <a:lvl1pPr>
              <a:defRPr/>
            </a:lvl1pPr>
          </a:lstStyle>
          <a:p>
            <a:pPr>
              <a:defRPr/>
            </a:pPr>
            <a:fld id="{4C2295FF-2F76-402E-9998-73CB176FCC69}" type="slidenum">
              <a:rPr lang="en-US"/>
              <a:pPr>
                <a:defRPr/>
              </a:pPr>
              <a:t>‹#›</a:t>
            </a:fld>
            <a:endParaRPr lang="en-US"/>
          </a:p>
        </p:txBody>
      </p:sp>
      <p:sp>
        <p:nvSpPr>
          <p:cNvPr id="7" name="Date Placeholder 2"/>
          <p:cNvSpPr>
            <a:spLocks noGrp="1"/>
          </p:cNvSpPr>
          <p:nvPr>
            <p:ph type="dt" sz="half" idx="11"/>
          </p:nvPr>
        </p:nvSpPr>
        <p:spPr/>
        <p:txBody>
          <a:bodyPr/>
          <a:lstStyle>
            <a:lvl1pPr>
              <a:defRPr/>
            </a:lvl1pPr>
          </a:lstStyle>
          <a:p>
            <a:pPr>
              <a:defRPr/>
            </a:pPr>
            <a:fld id="{50FFCD7F-01A6-463F-8279-B6358594F94C}" type="datetime1">
              <a:rPr lang="en-US"/>
              <a:pPr>
                <a:defRPr/>
              </a:pPr>
              <a:t>2/14/2013</a:t>
            </a:fld>
            <a:endParaRPr lang="en-US">
              <a:solidFill>
                <a:srgbClr val="8CC40D"/>
              </a:solidFill>
            </a:endParaRPr>
          </a:p>
          <a:p>
            <a:pPr>
              <a:defRPr/>
            </a:pPr>
            <a:endParaRPr lang="en-US"/>
          </a:p>
        </p:txBody>
      </p:sp>
      <p:sp>
        <p:nvSpPr>
          <p:cNvPr id="8" name="Footer Placeholder 3"/>
          <p:cNvSpPr>
            <a:spLocks noGrp="1"/>
          </p:cNvSpPr>
          <p:nvPr>
            <p:ph type="ftr" sz="quarter" idx="12"/>
          </p:nvPr>
        </p:nvSpPr>
        <p:spPr/>
        <p:txBody>
          <a:bodyPr/>
          <a:lstStyle>
            <a:lvl1pPr>
              <a:defRPr/>
            </a:lvl1pPr>
          </a:lstStyle>
          <a:p>
            <a:pPr>
              <a:defRPr/>
            </a:pP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6" name="Rectangle 19"/>
          <p:cNvSpPr>
            <a:spLocks noChangeArrowheads="1"/>
          </p:cNvSpPr>
          <p:nvPr userDrawn="1"/>
        </p:nvSpPr>
        <p:spPr bwMode="auto">
          <a:xfrm>
            <a:off x="0" y="7153275"/>
            <a:ext cx="9144000" cy="161925"/>
          </a:xfrm>
          <a:prstGeom prst="rect">
            <a:avLst/>
          </a:prstGeom>
          <a:solidFill>
            <a:srgbClr val="1F52C4"/>
          </a:solidFill>
          <a:ln w="9525">
            <a:noFill/>
            <a:miter lim="800000"/>
            <a:headEnd/>
            <a:tailEnd/>
          </a:ln>
        </p:spPr>
        <p:txBody>
          <a:bodyPr wrap="none" anchor="ctr"/>
          <a:lstStyle/>
          <a:p>
            <a:pPr>
              <a:defRPr/>
            </a:pPr>
            <a:endParaRPr lang="en-US"/>
          </a:p>
        </p:txBody>
      </p:sp>
      <p:sp>
        <p:nvSpPr>
          <p:cNvPr id="7" name="Line 25"/>
          <p:cNvSpPr>
            <a:spLocks noChangeShapeType="1"/>
          </p:cNvSpPr>
          <p:nvPr userDrawn="1"/>
        </p:nvSpPr>
        <p:spPr bwMode="auto">
          <a:xfrm>
            <a:off x="0" y="7153275"/>
            <a:ext cx="9144000" cy="0"/>
          </a:xfrm>
          <a:prstGeom prst="line">
            <a:avLst/>
          </a:prstGeom>
          <a:noFill/>
          <a:ln w="47625">
            <a:solidFill>
              <a:srgbClr val="C6E27E"/>
            </a:solidFill>
            <a:round/>
            <a:headEnd/>
            <a:tailEnd/>
          </a:ln>
          <a:effectLst/>
        </p:spPr>
        <p:txBody>
          <a:bodyPr wrap="none" anchor="ctr"/>
          <a:lstStyle/>
          <a:p>
            <a:pPr>
              <a:defRPr/>
            </a:pPr>
            <a:endParaRPr lang="en-US"/>
          </a:p>
        </p:txBody>
      </p:sp>
      <p:pic>
        <p:nvPicPr>
          <p:cNvPr id="8" name="Picture 13" descr="7938_Grant&amp;Funding_pgs.pdf                                     003976C9Macintosh HD                   7C2622CB:"/>
          <p:cNvPicPr>
            <a:picLocks noChangeAspect="1" noChangeArrowheads="1"/>
          </p:cNvPicPr>
          <p:nvPr userDrawn="1"/>
        </p:nvPicPr>
        <p:blipFill>
          <a:blip r:embed="rId2" cstate="print"/>
          <a:stretch>
            <a:fillRect/>
          </a:stretch>
        </p:blipFill>
        <p:spPr bwMode="auto">
          <a:xfrm>
            <a:off x="3038" y="0"/>
            <a:ext cx="9137924" cy="7315200"/>
          </a:xfrm>
          <a:prstGeom prst="rect">
            <a:avLst/>
          </a:prstGeom>
          <a:noFill/>
          <a:ln w="9525">
            <a:noFill/>
            <a:miter lim="800000"/>
            <a:headEnd/>
            <a:tailEnd/>
          </a:ln>
        </p:spPr>
      </p:pic>
      <p:sp>
        <p:nvSpPr>
          <p:cNvPr id="2" name="Title 1"/>
          <p:cNvSpPr>
            <a:spLocks noGrp="1"/>
          </p:cNvSpPr>
          <p:nvPr>
            <p:ph type="title"/>
          </p:nvPr>
        </p:nvSpPr>
        <p:spPr>
          <a:xfrm>
            <a:off x="533400" y="914400"/>
            <a:ext cx="7924800" cy="6858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609600" y="1676400"/>
            <a:ext cx="3848100" cy="4419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10100" y="1676400"/>
            <a:ext cx="3848100" cy="2133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10100" y="3962400"/>
            <a:ext cx="3848100" cy="2133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9" name="Slide Number Placeholder 5"/>
          <p:cNvSpPr>
            <a:spLocks noGrp="1"/>
          </p:cNvSpPr>
          <p:nvPr>
            <p:ph type="sldNum" sz="quarter" idx="10"/>
          </p:nvPr>
        </p:nvSpPr>
        <p:spPr/>
        <p:txBody>
          <a:bodyPr/>
          <a:lstStyle>
            <a:lvl1pPr>
              <a:defRPr/>
            </a:lvl1pPr>
          </a:lstStyle>
          <a:p>
            <a:pPr>
              <a:defRPr/>
            </a:pPr>
            <a:fld id="{5EA379DD-DEB8-4BC0-8202-8368D6C7B289}" type="slidenum">
              <a:rPr lang="en-US"/>
              <a:pPr>
                <a:defRPr/>
              </a:pPr>
              <a:t>‹#›</a:t>
            </a:fld>
            <a:endParaRPr lang="en-US"/>
          </a:p>
        </p:txBody>
      </p:sp>
      <p:sp>
        <p:nvSpPr>
          <p:cNvPr id="10" name="Date Placeholder 6"/>
          <p:cNvSpPr>
            <a:spLocks noGrp="1"/>
          </p:cNvSpPr>
          <p:nvPr>
            <p:ph type="dt" sz="half" idx="11"/>
          </p:nvPr>
        </p:nvSpPr>
        <p:spPr/>
        <p:txBody>
          <a:bodyPr/>
          <a:lstStyle>
            <a:lvl1pPr>
              <a:defRPr/>
            </a:lvl1pPr>
          </a:lstStyle>
          <a:p>
            <a:pPr>
              <a:defRPr/>
            </a:pPr>
            <a:fld id="{389B66EF-B06F-4CEE-BDBE-2CA724312A59}" type="datetime1">
              <a:rPr lang="en-US"/>
              <a:pPr>
                <a:defRPr/>
              </a:pPr>
              <a:t>2/14/2013</a:t>
            </a:fld>
            <a:endParaRPr lang="en-US">
              <a:solidFill>
                <a:srgbClr val="8CC40D"/>
              </a:solidFill>
            </a:endParaRPr>
          </a:p>
          <a:p>
            <a:pPr>
              <a:defRPr/>
            </a:pPr>
            <a:endParaRPr lang="en-US"/>
          </a:p>
        </p:txBody>
      </p:sp>
      <p:sp>
        <p:nvSpPr>
          <p:cNvPr id="11" name="Footer Placeholder 7"/>
          <p:cNvSpPr>
            <a:spLocks noGrp="1"/>
          </p:cNvSpPr>
          <p:nvPr>
            <p:ph type="ftr" sz="quarter" idx="12"/>
          </p:nvPr>
        </p:nvSpPr>
        <p:spPr/>
        <p:txBody>
          <a:bodyPr/>
          <a:lstStyle>
            <a:lvl1pPr>
              <a:defRPr/>
            </a:lvl1pPr>
          </a:lstStyle>
          <a:p>
            <a:pPr>
              <a:defRPr/>
            </a:pP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 name="Slide Number Placeholder 5"/>
          <p:cNvSpPr>
            <a:spLocks noGrp="1"/>
          </p:cNvSpPr>
          <p:nvPr>
            <p:ph type="sldNum" sz="quarter" idx="4"/>
          </p:nvPr>
        </p:nvSpPr>
        <p:spPr bwMode="auto">
          <a:xfrm>
            <a:off x="8458200" y="6827838"/>
            <a:ext cx="381000" cy="242887"/>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a:defRPr sz="800">
                <a:solidFill>
                  <a:srgbClr val="1F52C4"/>
                </a:solidFill>
                <a:latin typeface="Myriad Pro Bold" charset="0"/>
              </a:defRPr>
            </a:lvl1pPr>
          </a:lstStyle>
          <a:p>
            <a:pPr>
              <a:defRPr/>
            </a:pPr>
            <a:fld id="{DD601290-50CB-4879-9165-918492A8ED24}" type="slidenum">
              <a:rPr lang="en-US"/>
              <a:pPr>
                <a:defRPr/>
              </a:pPr>
              <a:t>‹#›</a:t>
            </a:fld>
            <a:endParaRPr lang="en-US"/>
          </a:p>
        </p:txBody>
      </p:sp>
      <p:sp>
        <p:nvSpPr>
          <p:cNvPr id="14" name="Date Placeholder 6"/>
          <p:cNvSpPr>
            <a:spLocks noGrp="1"/>
          </p:cNvSpPr>
          <p:nvPr>
            <p:ph type="dt" sz="half" idx="2"/>
          </p:nvPr>
        </p:nvSpPr>
        <p:spPr bwMode="auto">
          <a:xfrm>
            <a:off x="152400" y="6827838"/>
            <a:ext cx="990600" cy="242887"/>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defRPr sz="800">
                <a:solidFill>
                  <a:srgbClr val="1F52C4"/>
                </a:solidFill>
                <a:latin typeface="Myriad Pro Bold" charset="0"/>
              </a:defRPr>
            </a:lvl1pPr>
          </a:lstStyle>
          <a:p>
            <a:pPr>
              <a:defRPr/>
            </a:pPr>
            <a:fld id="{FF494AD8-B114-4CBB-9EAA-AE36357E9128}" type="datetime1">
              <a:rPr lang="en-US"/>
              <a:pPr>
                <a:defRPr/>
              </a:pPr>
              <a:t>2/14/2013</a:t>
            </a:fld>
            <a:endParaRPr lang="en-US">
              <a:solidFill>
                <a:srgbClr val="8CC40D"/>
              </a:solidFill>
            </a:endParaRPr>
          </a:p>
          <a:p>
            <a:pPr>
              <a:defRPr/>
            </a:pPr>
            <a:endParaRPr lang="en-US"/>
          </a:p>
        </p:txBody>
      </p:sp>
      <p:sp>
        <p:nvSpPr>
          <p:cNvPr id="15" name="Footer Placeholder 7"/>
          <p:cNvSpPr>
            <a:spLocks noGrp="1"/>
          </p:cNvSpPr>
          <p:nvPr>
            <p:ph type="ftr" sz="quarter" idx="3"/>
          </p:nvPr>
        </p:nvSpPr>
        <p:spPr bwMode="auto">
          <a:xfrm>
            <a:off x="3352800" y="6827838"/>
            <a:ext cx="2514600" cy="242887"/>
          </a:xfrm>
          <a:prstGeom prst="rect">
            <a:avLst/>
          </a:prstGeom>
          <a:ln>
            <a:miter lim="800000"/>
            <a:headEnd/>
            <a:tailEnd/>
          </a:ln>
        </p:spPr>
        <p:txBody>
          <a:bodyPr vert="horz" wrap="square" lIns="91440" tIns="45720" rIns="91440" bIns="45720" numCol="1" anchor="ctr" anchorCtr="0" compatLnSpc="1">
            <a:prstTxWarp prst="textNoShape">
              <a:avLst/>
            </a:prstTxWarp>
          </a:bodyPr>
          <a:lstStyle>
            <a:lvl1pPr algn="ctr">
              <a:defRPr sz="800">
                <a:solidFill>
                  <a:srgbClr val="1F52C4"/>
                </a:solidFill>
                <a:latin typeface="Myriad Pro Bold" charset="0"/>
                <a:ea typeface="Arial Unicode MS" pitchFamily="34" charset="-128"/>
                <a:cs typeface="Arial Unicode MS" pitchFamily="34" charset="-128"/>
              </a:defRPr>
            </a:lvl1pPr>
          </a:lstStyle>
          <a:p>
            <a:pPr>
              <a:defRPr/>
            </a:pPr>
            <a:endParaRPr lang="en-US"/>
          </a:p>
        </p:txBody>
      </p:sp>
    </p:spTree>
  </p:cSld>
  <p:clrMap bg1="lt1" tx1="dk1" bg2="lt2" tx2="dk2" accent1="accent1" accent2="accent2" accent3="accent3" accent4="accent4" accent5="accent5" accent6="accent6" hlink="hlink" folHlink="folHlink"/>
  <p:sldLayoutIdLst>
    <p:sldLayoutId id="2147483982" r:id="rId1"/>
    <p:sldLayoutId id="2147483983" r:id="rId2"/>
    <p:sldLayoutId id="2147483984" r:id="rId3"/>
    <p:sldLayoutId id="2147483985" r:id="rId4"/>
    <p:sldLayoutId id="2147483986" r:id="rId5"/>
  </p:sldLayoutIdLst>
  <p:hf hdr="0" ftr="0" dt="0"/>
  <p:txStyles>
    <p:titleStyle>
      <a:lvl1pPr algn="l" rtl="0" eaLnBrk="0" fontAlgn="base" hangingPunct="0">
        <a:spcBef>
          <a:spcPct val="0"/>
        </a:spcBef>
        <a:spcAft>
          <a:spcPct val="0"/>
        </a:spcAft>
        <a:defRPr sz="2800" b="1">
          <a:solidFill>
            <a:srgbClr val="1F52C4"/>
          </a:solidFill>
          <a:latin typeface="Arial" charset="0"/>
          <a:ea typeface="+mj-ea"/>
          <a:cs typeface="+mj-cs"/>
        </a:defRPr>
      </a:lvl1pPr>
      <a:lvl2pPr algn="l" rtl="0" eaLnBrk="0" fontAlgn="base" hangingPunct="0">
        <a:spcBef>
          <a:spcPct val="0"/>
        </a:spcBef>
        <a:spcAft>
          <a:spcPct val="0"/>
        </a:spcAft>
        <a:defRPr sz="2800" b="1">
          <a:solidFill>
            <a:srgbClr val="1F52C4"/>
          </a:solidFill>
          <a:latin typeface="Arial" charset="0"/>
        </a:defRPr>
      </a:lvl2pPr>
      <a:lvl3pPr algn="l" rtl="0" eaLnBrk="0" fontAlgn="base" hangingPunct="0">
        <a:spcBef>
          <a:spcPct val="0"/>
        </a:spcBef>
        <a:spcAft>
          <a:spcPct val="0"/>
        </a:spcAft>
        <a:defRPr sz="2800" b="1">
          <a:solidFill>
            <a:srgbClr val="1F52C4"/>
          </a:solidFill>
          <a:latin typeface="Arial" charset="0"/>
        </a:defRPr>
      </a:lvl3pPr>
      <a:lvl4pPr algn="l" rtl="0" eaLnBrk="0" fontAlgn="base" hangingPunct="0">
        <a:spcBef>
          <a:spcPct val="0"/>
        </a:spcBef>
        <a:spcAft>
          <a:spcPct val="0"/>
        </a:spcAft>
        <a:defRPr sz="2800" b="1">
          <a:solidFill>
            <a:srgbClr val="1F52C4"/>
          </a:solidFill>
          <a:latin typeface="Arial" charset="0"/>
        </a:defRPr>
      </a:lvl4pPr>
      <a:lvl5pPr algn="l" rtl="0" eaLnBrk="0" fontAlgn="base" hangingPunct="0">
        <a:spcBef>
          <a:spcPct val="0"/>
        </a:spcBef>
        <a:spcAft>
          <a:spcPct val="0"/>
        </a:spcAft>
        <a:defRPr sz="2800" b="1">
          <a:solidFill>
            <a:srgbClr val="1F52C4"/>
          </a:solidFill>
          <a:latin typeface="Arial" charset="0"/>
        </a:defRPr>
      </a:lvl5pPr>
      <a:lvl6pPr marL="457200" algn="l" rtl="0" fontAlgn="base">
        <a:spcBef>
          <a:spcPct val="0"/>
        </a:spcBef>
        <a:spcAft>
          <a:spcPct val="0"/>
        </a:spcAft>
        <a:defRPr sz="2800" b="1">
          <a:solidFill>
            <a:srgbClr val="1F52C4"/>
          </a:solidFill>
          <a:latin typeface="Arial Unicode MS" pitchFamily="34" charset="-128"/>
        </a:defRPr>
      </a:lvl6pPr>
      <a:lvl7pPr marL="914400" algn="l" rtl="0" fontAlgn="base">
        <a:spcBef>
          <a:spcPct val="0"/>
        </a:spcBef>
        <a:spcAft>
          <a:spcPct val="0"/>
        </a:spcAft>
        <a:defRPr sz="2800" b="1">
          <a:solidFill>
            <a:srgbClr val="1F52C4"/>
          </a:solidFill>
          <a:latin typeface="Arial Unicode MS" pitchFamily="34" charset="-128"/>
        </a:defRPr>
      </a:lvl7pPr>
      <a:lvl8pPr marL="1371600" algn="l" rtl="0" fontAlgn="base">
        <a:spcBef>
          <a:spcPct val="0"/>
        </a:spcBef>
        <a:spcAft>
          <a:spcPct val="0"/>
        </a:spcAft>
        <a:defRPr sz="2800" b="1">
          <a:solidFill>
            <a:srgbClr val="1F52C4"/>
          </a:solidFill>
          <a:latin typeface="Arial Unicode MS" pitchFamily="34" charset="-128"/>
        </a:defRPr>
      </a:lvl8pPr>
      <a:lvl9pPr marL="1828800" algn="l" rtl="0" fontAlgn="base">
        <a:spcBef>
          <a:spcPct val="0"/>
        </a:spcBef>
        <a:spcAft>
          <a:spcPct val="0"/>
        </a:spcAft>
        <a:defRPr sz="2800" b="1">
          <a:solidFill>
            <a:srgbClr val="1F52C4"/>
          </a:solidFill>
          <a:latin typeface="Arial Unicode MS" pitchFamily="34" charset="-128"/>
        </a:defRPr>
      </a:lvl9pPr>
    </p:titleStyle>
    <p:bodyStyle>
      <a:lvl1pPr marL="177800" indent="-177800" algn="l" rtl="0" eaLnBrk="0" fontAlgn="base" hangingPunct="0">
        <a:spcBef>
          <a:spcPct val="20000"/>
        </a:spcBef>
        <a:spcAft>
          <a:spcPct val="0"/>
        </a:spcAft>
        <a:buClr>
          <a:srgbClr val="1F52C4"/>
        </a:buClr>
        <a:buFont typeface="Times" pitchFamily="18" charset="0"/>
        <a:buChar char="•"/>
        <a:defRPr sz="2800">
          <a:solidFill>
            <a:schemeClr val="tx1"/>
          </a:solidFill>
          <a:latin typeface="Arial" charset="0"/>
          <a:ea typeface="+mn-ea"/>
          <a:cs typeface="+mn-cs"/>
        </a:defRPr>
      </a:lvl1pPr>
      <a:lvl2pPr marL="406400" indent="165100" algn="l" rtl="0" eaLnBrk="0" fontAlgn="base" hangingPunct="0">
        <a:spcBef>
          <a:spcPct val="20000"/>
        </a:spcBef>
        <a:spcAft>
          <a:spcPct val="0"/>
        </a:spcAft>
        <a:buClr>
          <a:srgbClr val="1F52C4"/>
        </a:buClr>
        <a:buFont typeface="Wingdings" pitchFamily="2" charset="2"/>
        <a:buChar char="§"/>
        <a:defRPr sz="2400">
          <a:solidFill>
            <a:schemeClr val="tx1"/>
          </a:solidFill>
          <a:latin typeface="Arial" charset="0"/>
        </a:defRPr>
      </a:lvl2pPr>
      <a:lvl3pPr marL="968375" indent="-163513" algn="l" rtl="0" eaLnBrk="0" fontAlgn="base" hangingPunct="0">
        <a:spcBef>
          <a:spcPct val="20000"/>
        </a:spcBef>
        <a:spcAft>
          <a:spcPct val="0"/>
        </a:spcAft>
        <a:buClr>
          <a:srgbClr val="1F52C4"/>
        </a:buClr>
        <a:buSzPct val="75000"/>
        <a:buChar char="o"/>
        <a:defRPr sz="2000">
          <a:solidFill>
            <a:schemeClr val="tx1"/>
          </a:solidFill>
          <a:latin typeface="Arial" charset="0"/>
        </a:defRPr>
      </a:lvl3pPr>
      <a:lvl4pPr marL="1320800" indent="-123825" algn="l" rtl="0" eaLnBrk="0" fontAlgn="base" hangingPunct="0">
        <a:spcBef>
          <a:spcPct val="20000"/>
        </a:spcBef>
        <a:spcAft>
          <a:spcPct val="0"/>
        </a:spcAft>
        <a:buClr>
          <a:srgbClr val="1F52C4"/>
        </a:buClr>
        <a:buFont typeface="Times" pitchFamily="18" charset="0"/>
        <a:buChar char="•"/>
        <a:defRPr>
          <a:solidFill>
            <a:schemeClr val="tx1"/>
          </a:solidFill>
          <a:latin typeface="Arial" charset="0"/>
        </a:defRPr>
      </a:lvl4pPr>
      <a:lvl5pPr marL="1719263" indent="-176213" algn="l" rtl="0" eaLnBrk="0" fontAlgn="base" hangingPunct="0">
        <a:spcBef>
          <a:spcPct val="20000"/>
        </a:spcBef>
        <a:spcAft>
          <a:spcPct val="0"/>
        </a:spcAft>
        <a:buClr>
          <a:srgbClr val="1F52C4"/>
        </a:buClr>
        <a:buFont typeface="Wingdings" pitchFamily="2" charset="2"/>
        <a:buChar char="§"/>
        <a:defRPr sz="1600">
          <a:solidFill>
            <a:schemeClr val="tx1"/>
          </a:solidFill>
          <a:latin typeface="Arial" charset="0"/>
        </a:defRPr>
      </a:lvl5pPr>
      <a:lvl6pPr marL="2176463" indent="-176213" algn="l" rtl="0" fontAlgn="base">
        <a:spcBef>
          <a:spcPct val="20000"/>
        </a:spcBef>
        <a:spcAft>
          <a:spcPct val="0"/>
        </a:spcAft>
        <a:buClr>
          <a:srgbClr val="1F52C4"/>
        </a:buClr>
        <a:buFont typeface="Wingdings" pitchFamily="2" charset="2"/>
        <a:buChar char="§"/>
        <a:defRPr sz="1600">
          <a:solidFill>
            <a:schemeClr val="tx1"/>
          </a:solidFill>
          <a:latin typeface="+mn-lt"/>
        </a:defRPr>
      </a:lvl6pPr>
      <a:lvl7pPr marL="2633663" indent="-176213" algn="l" rtl="0" fontAlgn="base">
        <a:spcBef>
          <a:spcPct val="20000"/>
        </a:spcBef>
        <a:spcAft>
          <a:spcPct val="0"/>
        </a:spcAft>
        <a:buClr>
          <a:srgbClr val="1F52C4"/>
        </a:buClr>
        <a:buFont typeface="Wingdings" pitchFamily="2" charset="2"/>
        <a:buChar char="§"/>
        <a:defRPr sz="1600">
          <a:solidFill>
            <a:schemeClr val="tx1"/>
          </a:solidFill>
          <a:latin typeface="+mn-lt"/>
        </a:defRPr>
      </a:lvl7pPr>
      <a:lvl8pPr marL="3090863" indent="-176213" algn="l" rtl="0" fontAlgn="base">
        <a:spcBef>
          <a:spcPct val="20000"/>
        </a:spcBef>
        <a:spcAft>
          <a:spcPct val="0"/>
        </a:spcAft>
        <a:buClr>
          <a:srgbClr val="1F52C4"/>
        </a:buClr>
        <a:buFont typeface="Wingdings" pitchFamily="2" charset="2"/>
        <a:buChar char="§"/>
        <a:defRPr sz="1600">
          <a:solidFill>
            <a:schemeClr val="tx1"/>
          </a:solidFill>
          <a:latin typeface="+mn-lt"/>
        </a:defRPr>
      </a:lvl8pPr>
      <a:lvl9pPr marL="3548063" indent="-176213" algn="l" rtl="0" fontAlgn="base">
        <a:spcBef>
          <a:spcPct val="20000"/>
        </a:spcBef>
        <a:spcAft>
          <a:spcPct val="0"/>
        </a:spcAft>
        <a:buClr>
          <a:srgbClr val="1F52C4"/>
        </a:buClr>
        <a:buFont typeface="Wingdings" pitchFamily="2" charset="2"/>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1.wmf"/><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Number Placeholder 3"/>
          <p:cNvSpPr>
            <a:spLocks noGrp="1"/>
          </p:cNvSpPr>
          <p:nvPr>
            <p:ph type="sldNum" sz="quarter" idx="10"/>
          </p:nvPr>
        </p:nvSpPr>
        <p:spPr>
          <a:noFill/>
        </p:spPr>
        <p:txBody>
          <a:bodyPr/>
          <a:lstStyle/>
          <a:p>
            <a:fld id="{4386CED3-6249-4934-B94F-49ADAC17A941}" type="slidenum">
              <a:rPr lang="en-US" smtClean="0"/>
              <a:pPr/>
              <a:t>1</a:t>
            </a:fld>
            <a:endParaRPr lang="en-US" smtClean="0"/>
          </a:p>
        </p:txBody>
      </p:sp>
      <p:sp>
        <p:nvSpPr>
          <p:cNvPr id="9219" name="Rectangle 2"/>
          <p:cNvSpPr>
            <a:spLocks noGrp="1" noChangeArrowheads="1"/>
          </p:cNvSpPr>
          <p:nvPr>
            <p:ph type="title"/>
          </p:nvPr>
        </p:nvSpPr>
        <p:spPr bwMode="auto">
          <a:xfrm>
            <a:off x="533400" y="533400"/>
            <a:ext cx="7924800" cy="731838"/>
          </a:xfrm>
          <a:prstGeom prst="rect">
            <a:avLst/>
          </a:prstGeom>
          <a:noFill/>
          <a:ln>
            <a:miter lim="800000"/>
            <a:headEnd/>
            <a:tailEnd/>
          </a:ln>
        </p:spPr>
        <p:txBody>
          <a:bodyPr vert="horz" wrap="square" lIns="91440" tIns="45720" rIns="91440" bIns="45720" numCol="1" anchor="ctr" anchorCtr="0" compatLnSpc="1">
            <a:prstTxWarp prst="textNoShape">
              <a:avLst/>
            </a:prstTxWarp>
          </a:bodyPr>
          <a:lstStyle/>
          <a:p>
            <a:pPr eaLnBrk="1" hangingPunct="1"/>
            <a:r>
              <a:rPr lang="en-US" b="0" smtClean="0">
                <a:latin typeface="Myriad Pro Bold" charset="0"/>
              </a:rPr>
              <a:t>Steps in the Successful Funding Process</a:t>
            </a:r>
            <a:endParaRPr lang="en-US" smtClean="0">
              <a:latin typeface="Myriad Pro Bold" charset="0"/>
            </a:endParaRPr>
          </a:p>
        </p:txBody>
      </p:sp>
      <p:sp>
        <p:nvSpPr>
          <p:cNvPr id="9220" name="Rectangle 3"/>
          <p:cNvSpPr>
            <a:spLocks noGrp="1" noChangeArrowheads="1"/>
          </p:cNvSpPr>
          <p:nvPr>
            <p:ph type="body" idx="1"/>
          </p:nvPr>
        </p:nvSpPr>
        <p:spPr bwMode="auto">
          <a:xfrm>
            <a:off x="990600" y="990600"/>
            <a:ext cx="8305800" cy="4246563"/>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p>
            <a:pPr marL="514350" indent="-514350">
              <a:lnSpc>
                <a:spcPct val="90000"/>
              </a:lnSpc>
              <a:buFont typeface="Myriad Pro Bold" charset="0"/>
              <a:buAutoNum type="arabicPeriod"/>
            </a:pPr>
            <a:endParaRPr lang="en-US" sz="2000" b="1" smtClean="0">
              <a:latin typeface="Myriad Pro Bold" charset="0"/>
            </a:endParaRPr>
          </a:p>
          <a:p>
            <a:pPr marL="514350" indent="-514350">
              <a:lnSpc>
                <a:spcPct val="90000"/>
              </a:lnSpc>
              <a:buFontTx/>
              <a:buNone/>
            </a:pPr>
            <a:r>
              <a:rPr lang="en-US" sz="2600" smtClean="0">
                <a:latin typeface="Times New Roman Bold" charset="0"/>
              </a:rPr>
              <a:t>Make a Plan</a:t>
            </a:r>
            <a:endParaRPr lang="en-US" sz="2000" b="1" smtClean="0">
              <a:latin typeface="Times New Roman" pitchFamily="18" charset="0"/>
            </a:endParaRPr>
          </a:p>
          <a:p>
            <a:pPr marL="1143000" lvl="1" indent="-514350">
              <a:lnSpc>
                <a:spcPct val="90000"/>
              </a:lnSpc>
              <a:buClr>
                <a:schemeClr val="tx1"/>
              </a:buClr>
              <a:buFontTx/>
              <a:buNone/>
            </a:pPr>
            <a:r>
              <a:rPr lang="en-US" smtClean="0">
                <a:latin typeface="Times New Roman" pitchFamily="18" charset="0"/>
              </a:rPr>
              <a:t>Start with a good idea</a:t>
            </a:r>
          </a:p>
          <a:p>
            <a:pPr marL="1143000" lvl="1" indent="-514350">
              <a:lnSpc>
                <a:spcPct val="90000"/>
              </a:lnSpc>
              <a:buClr>
                <a:schemeClr val="tx1"/>
              </a:buClr>
              <a:buFontTx/>
              <a:buNone/>
            </a:pPr>
            <a:r>
              <a:rPr lang="en-US" smtClean="0">
                <a:latin typeface="Times New Roman" pitchFamily="18" charset="0"/>
              </a:rPr>
              <a:t>Collaborate</a:t>
            </a:r>
          </a:p>
          <a:p>
            <a:pPr marL="1143000" lvl="1" indent="-514350">
              <a:lnSpc>
                <a:spcPct val="90000"/>
              </a:lnSpc>
              <a:buClr>
                <a:schemeClr val="tx1"/>
              </a:buClr>
              <a:buFontTx/>
              <a:buNone/>
            </a:pPr>
            <a:r>
              <a:rPr lang="en-US" smtClean="0">
                <a:latin typeface="Times New Roman" pitchFamily="18" charset="0"/>
              </a:rPr>
              <a:t>Create a logic model and SMART outcomes</a:t>
            </a:r>
          </a:p>
          <a:p>
            <a:pPr marL="1143000" lvl="1" indent="-514350">
              <a:lnSpc>
                <a:spcPct val="90000"/>
              </a:lnSpc>
              <a:buClr>
                <a:schemeClr val="tx1"/>
              </a:buClr>
              <a:buFontTx/>
              <a:buNone/>
            </a:pPr>
            <a:endParaRPr lang="en-US" sz="1800" smtClean="0">
              <a:latin typeface="Times New Roman" pitchFamily="18" charset="0"/>
            </a:endParaRPr>
          </a:p>
          <a:p>
            <a:pPr marL="514350" indent="-514350">
              <a:lnSpc>
                <a:spcPct val="50000"/>
              </a:lnSpc>
              <a:buFontTx/>
              <a:buNone/>
            </a:pPr>
            <a:r>
              <a:rPr lang="en-US" sz="2600" smtClean="0">
                <a:latin typeface="Times New Roman Bold" charset="0"/>
              </a:rPr>
              <a:t>Find a Match</a:t>
            </a:r>
            <a:endParaRPr lang="en-US" sz="2000" b="1" smtClean="0">
              <a:latin typeface="Times New Roman" pitchFamily="18" charset="0"/>
            </a:endParaRPr>
          </a:p>
          <a:p>
            <a:pPr marL="1143000" lvl="1" indent="-514350">
              <a:lnSpc>
                <a:spcPct val="90000"/>
              </a:lnSpc>
              <a:buClrTx/>
              <a:buFontTx/>
              <a:buNone/>
            </a:pPr>
            <a:r>
              <a:rPr lang="en-US" smtClean="0">
                <a:latin typeface="Times New Roman" pitchFamily="18" charset="0"/>
              </a:rPr>
              <a:t>Types of funding</a:t>
            </a:r>
          </a:p>
          <a:p>
            <a:pPr marL="1143000" lvl="1" indent="-514350">
              <a:lnSpc>
                <a:spcPct val="90000"/>
              </a:lnSpc>
              <a:buClrTx/>
              <a:buFontTx/>
              <a:buNone/>
            </a:pPr>
            <a:endParaRPr lang="en-US" sz="1600" smtClean="0">
              <a:latin typeface="Times New Roman" pitchFamily="18" charset="0"/>
            </a:endParaRPr>
          </a:p>
          <a:p>
            <a:pPr marL="514350" indent="-514350">
              <a:lnSpc>
                <a:spcPct val="60000"/>
              </a:lnSpc>
              <a:buFontTx/>
              <a:buNone/>
            </a:pPr>
            <a:r>
              <a:rPr lang="en-US" sz="2600" smtClean="0">
                <a:latin typeface="Times New Roman Bold" charset="0"/>
              </a:rPr>
              <a:t>Get it Done</a:t>
            </a:r>
            <a:endParaRPr lang="en-US" sz="2000" b="1" smtClean="0">
              <a:latin typeface="Times New Roman" pitchFamily="18" charset="0"/>
            </a:endParaRPr>
          </a:p>
          <a:p>
            <a:pPr marL="1143000" lvl="1" indent="-514350">
              <a:lnSpc>
                <a:spcPct val="90000"/>
              </a:lnSpc>
              <a:buClr>
                <a:schemeClr val="tx1"/>
              </a:buClr>
              <a:buFontTx/>
              <a:buNone/>
            </a:pPr>
            <a:r>
              <a:rPr lang="en-US" smtClean="0">
                <a:latin typeface="Times New Roman" pitchFamily="18" charset="0"/>
              </a:rPr>
              <a:t>Follow the rules</a:t>
            </a:r>
          </a:p>
          <a:p>
            <a:pPr marL="1143000" lvl="1" indent="-514350">
              <a:lnSpc>
                <a:spcPct val="90000"/>
              </a:lnSpc>
              <a:buClr>
                <a:schemeClr val="tx1"/>
              </a:buClr>
              <a:buFontTx/>
              <a:buNone/>
            </a:pPr>
            <a:r>
              <a:rPr lang="en-US" smtClean="0">
                <a:latin typeface="Times New Roman" pitchFamily="18" charset="0"/>
              </a:rPr>
              <a:t>Manage the grant writing process</a:t>
            </a:r>
          </a:p>
          <a:p>
            <a:pPr marL="1143000" lvl="1" indent="-514350">
              <a:lnSpc>
                <a:spcPct val="90000"/>
              </a:lnSpc>
              <a:buClr>
                <a:schemeClr val="tx1"/>
              </a:buClr>
              <a:buFontTx/>
              <a:buNone/>
            </a:pPr>
            <a:r>
              <a:rPr lang="en-US" smtClean="0">
                <a:latin typeface="Times New Roman" pitchFamily="18" charset="0"/>
              </a:rPr>
              <a:t>Tips and techniques for writing a</a:t>
            </a:r>
          </a:p>
          <a:p>
            <a:pPr marL="1143000" lvl="1" indent="-514350">
              <a:lnSpc>
                <a:spcPct val="70000"/>
              </a:lnSpc>
              <a:buClr>
                <a:schemeClr val="tx1"/>
              </a:buClr>
              <a:buFontTx/>
              <a:buNone/>
            </a:pPr>
            <a:r>
              <a:rPr lang="en-US" smtClean="0">
                <a:latin typeface="Times New Roman" pitchFamily="18" charset="0"/>
              </a:rPr>
              <a:t>winning proposal</a:t>
            </a:r>
            <a:endParaRPr lang="en-US" sz="1800" smtClean="0">
              <a:latin typeface="Times New Roman" pitchFamily="18" charset="0"/>
            </a:endParaRPr>
          </a:p>
          <a:p>
            <a:pPr marL="514350" indent="-514350" eaLnBrk="1" hangingPunct="1">
              <a:lnSpc>
                <a:spcPct val="90000"/>
              </a:lnSpc>
              <a:buFontTx/>
              <a:buNone/>
            </a:pPr>
            <a:endParaRPr lang="en-US" sz="2000" smtClean="0">
              <a:latin typeface="Myriad Pro Bold" charset="0"/>
            </a:endParaRPr>
          </a:p>
        </p:txBody>
      </p:sp>
      <p:pic>
        <p:nvPicPr>
          <p:cNvPr id="9221" name="Picture 10" descr="compass.gif                                                    003976C9Macintosh HD                   7C2622CB:"/>
          <p:cNvPicPr>
            <a:picLocks noChangeAspect="1" noChangeArrowheads="1"/>
          </p:cNvPicPr>
          <p:nvPr/>
        </p:nvPicPr>
        <p:blipFill>
          <a:blip r:embed="rId3" cstate="print"/>
          <a:srcRect/>
          <a:stretch>
            <a:fillRect/>
          </a:stretch>
        </p:blipFill>
        <p:spPr bwMode="auto">
          <a:xfrm>
            <a:off x="6219825" y="5200650"/>
            <a:ext cx="2924175" cy="2114550"/>
          </a:xfrm>
          <a:prstGeom prst="rect">
            <a:avLst/>
          </a:prstGeom>
          <a:noFill/>
          <a:ln w="9525">
            <a:noFill/>
            <a:miter lim="800000"/>
            <a:headEnd/>
            <a:tailEnd/>
          </a:ln>
        </p:spPr>
      </p:pic>
      <p:sp>
        <p:nvSpPr>
          <p:cNvPr id="9222" name="Text Box 5"/>
          <p:cNvSpPr txBox="1">
            <a:spLocks noChangeArrowheads="1"/>
          </p:cNvSpPr>
          <p:nvPr/>
        </p:nvSpPr>
        <p:spPr bwMode="auto">
          <a:xfrm>
            <a:off x="577850" y="1219200"/>
            <a:ext cx="412750" cy="641350"/>
          </a:xfrm>
          <a:prstGeom prst="rect">
            <a:avLst/>
          </a:prstGeom>
          <a:noFill/>
          <a:ln w="9525">
            <a:noFill/>
            <a:miter lim="800000"/>
            <a:headEnd/>
            <a:tailEnd/>
          </a:ln>
        </p:spPr>
        <p:txBody>
          <a:bodyPr wrap="none">
            <a:spAutoFit/>
          </a:bodyPr>
          <a:lstStyle/>
          <a:p>
            <a:r>
              <a:rPr lang="en-US" sz="3600">
                <a:solidFill>
                  <a:schemeClr val="accent2"/>
                </a:solidFill>
                <a:latin typeface="Times New Roman Bold" charset="0"/>
              </a:rPr>
              <a:t>1</a:t>
            </a:r>
          </a:p>
        </p:txBody>
      </p:sp>
      <p:sp>
        <p:nvSpPr>
          <p:cNvPr id="9223" name="Rectangle 7"/>
          <p:cNvSpPr>
            <a:spLocks noChangeArrowheads="1"/>
          </p:cNvSpPr>
          <p:nvPr/>
        </p:nvSpPr>
        <p:spPr bwMode="auto">
          <a:xfrm>
            <a:off x="577850" y="3016250"/>
            <a:ext cx="412750" cy="641350"/>
          </a:xfrm>
          <a:prstGeom prst="rect">
            <a:avLst/>
          </a:prstGeom>
          <a:noFill/>
          <a:ln w="9525">
            <a:noFill/>
            <a:miter lim="800000"/>
            <a:headEnd/>
            <a:tailEnd/>
          </a:ln>
        </p:spPr>
        <p:txBody>
          <a:bodyPr wrap="none">
            <a:spAutoFit/>
          </a:bodyPr>
          <a:lstStyle/>
          <a:p>
            <a:r>
              <a:rPr lang="en-US" sz="3600">
                <a:solidFill>
                  <a:schemeClr val="accent2"/>
                </a:solidFill>
                <a:latin typeface="Times New Roman Bold" charset="0"/>
              </a:rPr>
              <a:t>2</a:t>
            </a:r>
          </a:p>
        </p:txBody>
      </p:sp>
      <p:sp>
        <p:nvSpPr>
          <p:cNvPr id="9224" name="Rectangle 8"/>
          <p:cNvSpPr>
            <a:spLocks noChangeArrowheads="1"/>
          </p:cNvSpPr>
          <p:nvPr/>
        </p:nvSpPr>
        <p:spPr bwMode="auto">
          <a:xfrm>
            <a:off x="577850" y="4038600"/>
            <a:ext cx="412750" cy="641350"/>
          </a:xfrm>
          <a:prstGeom prst="rect">
            <a:avLst/>
          </a:prstGeom>
          <a:noFill/>
          <a:ln w="9525">
            <a:noFill/>
            <a:miter lim="800000"/>
            <a:headEnd/>
            <a:tailEnd/>
          </a:ln>
        </p:spPr>
        <p:txBody>
          <a:bodyPr wrap="none">
            <a:spAutoFit/>
          </a:bodyPr>
          <a:lstStyle/>
          <a:p>
            <a:r>
              <a:rPr lang="en-US" sz="3600">
                <a:solidFill>
                  <a:schemeClr val="accent2"/>
                </a:solidFill>
                <a:latin typeface="Times New Roman Bold" charset="0"/>
              </a:rPr>
              <a:t>3</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Number Placeholder 1"/>
          <p:cNvSpPr>
            <a:spLocks noGrp="1"/>
          </p:cNvSpPr>
          <p:nvPr>
            <p:ph type="sldNum" sz="quarter" idx="10"/>
          </p:nvPr>
        </p:nvSpPr>
        <p:spPr>
          <a:noFill/>
        </p:spPr>
        <p:txBody>
          <a:bodyPr/>
          <a:lstStyle/>
          <a:p>
            <a:fld id="{91DA7D8D-55AC-4771-B63B-6767362409A2}" type="slidenum">
              <a:rPr lang="en-US" smtClean="0"/>
              <a:pPr/>
              <a:t>10</a:t>
            </a:fld>
            <a:endParaRPr lang="en-US" smtClean="0"/>
          </a:p>
        </p:txBody>
      </p:sp>
      <p:sp>
        <p:nvSpPr>
          <p:cNvPr id="18435" name="Text Box 3"/>
          <p:cNvSpPr txBox="1">
            <a:spLocks noChangeArrowheads="1"/>
          </p:cNvSpPr>
          <p:nvPr/>
        </p:nvSpPr>
        <p:spPr bwMode="auto">
          <a:xfrm>
            <a:off x="609600" y="487363"/>
            <a:ext cx="914400" cy="457200"/>
          </a:xfrm>
          <a:prstGeom prst="rect">
            <a:avLst/>
          </a:prstGeom>
          <a:noFill/>
          <a:ln w="9525">
            <a:noFill/>
            <a:miter lim="800000"/>
            <a:headEnd/>
            <a:tailEnd/>
          </a:ln>
        </p:spPr>
        <p:txBody>
          <a:bodyPr>
            <a:spAutoFit/>
          </a:bodyPr>
          <a:lstStyle/>
          <a:p>
            <a:pPr>
              <a:spcBef>
                <a:spcPct val="50000"/>
              </a:spcBef>
            </a:pPr>
            <a:endParaRPr lang="en-US"/>
          </a:p>
        </p:txBody>
      </p:sp>
      <p:sp>
        <p:nvSpPr>
          <p:cNvPr id="18436" name="Text Box 4"/>
          <p:cNvSpPr txBox="1">
            <a:spLocks noChangeArrowheads="1"/>
          </p:cNvSpPr>
          <p:nvPr/>
        </p:nvSpPr>
        <p:spPr bwMode="auto">
          <a:xfrm>
            <a:off x="457200" y="3170238"/>
            <a:ext cx="1143000" cy="457200"/>
          </a:xfrm>
          <a:prstGeom prst="rect">
            <a:avLst/>
          </a:prstGeom>
          <a:noFill/>
          <a:ln w="9525">
            <a:noFill/>
            <a:miter lim="800000"/>
            <a:headEnd/>
            <a:tailEnd/>
          </a:ln>
        </p:spPr>
        <p:txBody>
          <a:bodyPr>
            <a:spAutoFit/>
          </a:bodyPr>
          <a:lstStyle/>
          <a:p>
            <a:pPr>
              <a:spcBef>
                <a:spcPct val="50000"/>
              </a:spcBef>
            </a:pPr>
            <a:endParaRPr lang="en-US"/>
          </a:p>
        </p:txBody>
      </p:sp>
      <p:sp>
        <p:nvSpPr>
          <p:cNvPr id="18437" name="Text Box 5"/>
          <p:cNvSpPr txBox="1">
            <a:spLocks noChangeArrowheads="1"/>
          </p:cNvSpPr>
          <p:nvPr/>
        </p:nvSpPr>
        <p:spPr bwMode="auto">
          <a:xfrm>
            <a:off x="381000" y="2925763"/>
            <a:ext cx="1066800" cy="457200"/>
          </a:xfrm>
          <a:prstGeom prst="rect">
            <a:avLst/>
          </a:prstGeom>
          <a:noFill/>
          <a:ln w="9525">
            <a:noFill/>
            <a:miter lim="800000"/>
            <a:headEnd/>
            <a:tailEnd/>
          </a:ln>
        </p:spPr>
        <p:txBody>
          <a:bodyPr>
            <a:spAutoFit/>
          </a:bodyPr>
          <a:lstStyle/>
          <a:p>
            <a:pPr>
              <a:spcBef>
                <a:spcPct val="50000"/>
              </a:spcBef>
            </a:pPr>
            <a:endParaRPr lang="en-US"/>
          </a:p>
        </p:txBody>
      </p:sp>
      <p:sp>
        <p:nvSpPr>
          <p:cNvPr id="18438" name="Text Box 13"/>
          <p:cNvSpPr txBox="1">
            <a:spLocks noChangeArrowheads="1"/>
          </p:cNvSpPr>
          <p:nvPr/>
        </p:nvSpPr>
        <p:spPr bwMode="auto">
          <a:xfrm>
            <a:off x="1905000" y="6421438"/>
            <a:ext cx="1524000" cy="457200"/>
          </a:xfrm>
          <a:prstGeom prst="rect">
            <a:avLst/>
          </a:prstGeom>
          <a:noFill/>
          <a:ln w="9525">
            <a:noFill/>
            <a:miter lim="800000"/>
            <a:headEnd/>
            <a:tailEnd/>
          </a:ln>
        </p:spPr>
        <p:txBody>
          <a:bodyPr>
            <a:spAutoFit/>
          </a:bodyPr>
          <a:lstStyle/>
          <a:p>
            <a:pPr>
              <a:spcBef>
                <a:spcPct val="50000"/>
              </a:spcBef>
            </a:pPr>
            <a:endParaRPr lang="en-US"/>
          </a:p>
        </p:txBody>
      </p:sp>
      <p:sp>
        <p:nvSpPr>
          <p:cNvPr id="18439" name="Text Box 14"/>
          <p:cNvSpPr txBox="1">
            <a:spLocks noChangeArrowheads="1"/>
          </p:cNvSpPr>
          <p:nvPr/>
        </p:nvSpPr>
        <p:spPr bwMode="auto">
          <a:xfrm>
            <a:off x="609600" y="381000"/>
            <a:ext cx="7391400" cy="762000"/>
          </a:xfrm>
          <a:prstGeom prst="rect">
            <a:avLst/>
          </a:prstGeom>
          <a:solidFill>
            <a:srgbClr val="F5BC42"/>
          </a:solidFill>
          <a:ln w="9525">
            <a:solidFill>
              <a:schemeClr val="tx1"/>
            </a:solidFill>
            <a:miter lim="800000"/>
            <a:headEnd/>
            <a:tailEnd/>
          </a:ln>
        </p:spPr>
        <p:txBody>
          <a:bodyPr/>
          <a:lstStyle/>
          <a:p>
            <a:pPr>
              <a:spcBef>
                <a:spcPct val="50000"/>
              </a:spcBef>
            </a:pPr>
            <a:r>
              <a:rPr lang="en-US" sz="2000">
                <a:latin typeface="Times New Roman Bold" charset="0"/>
                <a:cs typeface="Times New Roman" pitchFamily="18" charset="0"/>
              </a:rPr>
              <a:t>Program Goal:</a:t>
            </a:r>
            <a:r>
              <a:rPr lang="en-US" sz="2000">
                <a:cs typeface="Times New Roman" pitchFamily="18" charset="0"/>
              </a:rPr>
              <a:t> To improve the reading achievement of</a:t>
            </a:r>
            <a:br>
              <a:rPr lang="en-US" sz="2000">
                <a:cs typeface="Times New Roman" pitchFamily="18" charset="0"/>
              </a:rPr>
            </a:br>
            <a:r>
              <a:rPr lang="en-US" sz="2000">
                <a:cs typeface="Times New Roman" pitchFamily="18" charset="0"/>
              </a:rPr>
              <a:t>	             elementary aged students.</a:t>
            </a:r>
          </a:p>
        </p:txBody>
      </p:sp>
      <p:sp>
        <p:nvSpPr>
          <p:cNvPr id="18440" name="Text Box 6"/>
          <p:cNvSpPr txBox="1">
            <a:spLocks noChangeArrowheads="1"/>
          </p:cNvSpPr>
          <p:nvPr/>
        </p:nvSpPr>
        <p:spPr bwMode="auto">
          <a:xfrm>
            <a:off x="609600" y="1295400"/>
            <a:ext cx="1447800" cy="4876800"/>
          </a:xfrm>
          <a:prstGeom prst="rect">
            <a:avLst/>
          </a:prstGeom>
          <a:solidFill>
            <a:srgbClr val="D4EBA7"/>
          </a:solidFill>
          <a:ln w="9525">
            <a:solidFill>
              <a:schemeClr val="tx1"/>
            </a:solidFill>
            <a:miter lim="800000"/>
            <a:headEnd/>
            <a:tailEnd/>
          </a:ln>
        </p:spPr>
        <p:txBody>
          <a:bodyPr/>
          <a:lstStyle/>
          <a:p>
            <a:pPr algn="ctr">
              <a:spcBef>
                <a:spcPct val="50000"/>
              </a:spcBef>
            </a:pPr>
            <a:r>
              <a:rPr lang="en-US">
                <a:latin typeface="Times New Roman Bold" charset="0"/>
                <a:cs typeface="Times New Roman" pitchFamily="18" charset="0"/>
              </a:rPr>
              <a:t>Need</a:t>
            </a:r>
            <a:r>
              <a:rPr lang="en-US" i="1">
                <a:cs typeface="Times New Roman" pitchFamily="18" charset="0"/>
              </a:rPr>
              <a:t>	</a:t>
            </a:r>
          </a:p>
          <a:p>
            <a:pPr>
              <a:lnSpc>
                <a:spcPct val="90000"/>
              </a:lnSpc>
              <a:spcBef>
                <a:spcPct val="50000"/>
              </a:spcBef>
            </a:pPr>
            <a:r>
              <a:rPr lang="en-US" sz="1400">
                <a:cs typeface="Times New Roman" pitchFamily="18" charset="0"/>
              </a:rPr>
              <a:t>65 % of  students in grades k-6 have below grade-level reading achievement.</a:t>
            </a:r>
            <a:endParaRPr lang="en-US" sz="1200">
              <a:latin typeface="Myriad Pro Bold" charset="0"/>
              <a:cs typeface="Times New Roman" pitchFamily="18" charset="0"/>
            </a:endParaRPr>
          </a:p>
        </p:txBody>
      </p:sp>
      <p:sp>
        <p:nvSpPr>
          <p:cNvPr id="18441" name="Text Box 6"/>
          <p:cNvSpPr txBox="1">
            <a:spLocks noChangeArrowheads="1"/>
          </p:cNvSpPr>
          <p:nvPr/>
        </p:nvSpPr>
        <p:spPr bwMode="auto">
          <a:xfrm>
            <a:off x="2057400" y="1295400"/>
            <a:ext cx="1447800" cy="4876800"/>
          </a:xfrm>
          <a:prstGeom prst="rect">
            <a:avLst/>
          </a:prstGeom>
          <a:solidFill>
            <a:srgbClr val="F4EDD2"/>
          </a:solidFill>
          <a:ln w="9525">
            <a:solidFill>
              <a:schemeClr val="tx1"/>
            </a:solidFill>
            <a:miter lim="800000"/>
            <a:headEnd/>
            <a:tailEnd/>
          </a:ln>
        </p:spPr>
        <p:txBody>
          <a:bodyPr/>
          <a:lstStyle/>
          <a:p>
            <a:pPr algn="ctr">
              <a:spcBef>
                <a:spcPct val="50000"/>
              </a:spcBef>
            </a:pPr>
            <a:r>
              <a:rPr lang="en-US">
                <a:latin typeface="Times New Roman Bold" charset="0"/>
                <a:cs typeface="Times New Roman" pitchFamily="18" charset="0"/>
              </a:rPr>
              <a:t>Inputs</a:t>
            </a:r>
          </a:p>
          <a:p>
            <a:pPr>
              <a:spcBef>
                <a:spcPct val="50000"/>
              </a:spcBef>
            </a:pPr>
            <a:r>
              <a:rPr lang="en-US" sz="1400">
                <a:cs typeface="Times New Roman" pitchFamily="18" charset="0"/>
              </a:rPr>
              <a:t>Intervention Reading Program</a:t>
            </a:r>
          </a:p>
          <a:p>
            <a:pPr>
              <a:spcBef>
                <a:spcPct val="50000"/>
              </a:spcBef>
            </a:pPr>
            <a:r>
              <a:rPr lang="en-US" sz="1400">
                <a:cs typeface="Times New Roman" pitchFamily="18" charset="0"/>
              </a:rPr>
              <a:t>Assessment Tool to measure change in reading ability</a:t>
            </a:r>
          </a:p>
          <a:p>
            <a:pPr>
              <a:spcBef>
                <a:spcPct val="50000"/>
              </a:spcBef>
            </a:pPr>
            <a:r>
              <a:rPr lang="en-US" sz="1400">
                <a:cs typeface="Times New Roman" pitchFamily="18" charset="0"/>
              </a:rPr>
              <a:t>Professional Training for teachers in Intervention Reading Program and Assessment Tool</a:t>
            </a:r>
          </a:p>
          <a:p>
            <a:pPr>
              <a:spcBef>
                <a:spcPct val="50000"/>
              </a:spcBef>
            </a:pPr>
            <a:r>
              <a:rPr lang="en-US" sz="1400">
                <a:cs typeface="Times New Roman" pitchFamily="18" charset="0"/>
              </a:rPr>
              <a:t>Classroom time and space</a:t>
            </a:r>
            <a:endParaRPr lang="en-US" sz="1200">
              <a:cs typeface="Times New Roman" pitchFamily="18" charset="0"/>
            </a:endParaRPr>
          </a:p>
          <a:p>
            <a:pPr>
              <a:spcBef>
                <a:spcPct val="50000"/>
              </a:spcBef>
            </a:pPr>
            <a:endParaRPr lang="en-US" sz="2000">
              <a:cs typeface="Times New Roman" pitchFamily="18" charset="0"/>
            </a:endParaRPr>
          </a:p>
        </p:txBody>
      </p:sp>
      <p:sp>
        <p:nvSpPr>
          <p:cNvPr id="18442" name="Text Box 7"/>
          <p:cNvSpPr txBox="1">
            <a:spLocks noChangeArrowheads="1"/>
          </p:cNvSpPr>
          <p:nvPr/>
        </p:nvSpPr>
        <p:spPr bwMode="auto">
          <a:xfrm>
            <a:off x="3505200" y="1295400"/>
            <a:ext cx="1447800" cy="4876800"/>
          </a:xfrm>
          <a:prstGeom prst="rect">
            <a:avLst/>
          </a:prstGeom>
          <a:solidFill>
            <a:srgbClr val="FFD863"/>
          </a:solidFill>
          <a:ln w="9525">
            <a:solidFill>
              <a:schemeClr val="tx1"/>
            </a:solidFill>
            <a:miter lim="800000"/>
            <a:headEnd/>
            <a:tailEnd/>
          </a:ln>
        </p:spPr>
        <p:txBody>
          <a:bodyPr/>
          <a:lstStyle/>
          <a:p>
            <a:pPr algn="ctr">
              <a:spcBef>
                <a:spcPct val="50000"/>
              </a:spcBef>
            </a:pPr>
            <a:r>
              <a:rPr lang="en-US">
                <a:latin typeface="Times New Roman Bold" charset="0"/>
                <a:cs typeface="Times New Roman" pitchFamily="18" charset="0"/>
              </a:rPr>
              <a:t>Activities</a:t>
            </a:r>
          </a:p>
          <a:p>
            <a:pPr>
              <a:spcBef>
                <a:spcPct val="50000"/>
              </a:spcBef>
            </a:pPr>
            <a:r>
              <a:rPr lang="en-US" sz="1400" b="1">
                <a:cs typeface="Times New Roman" pitchFamily="18" charset="0"/>
              </a:rPr>
              <a:t>Professional Development</a:t>
            </a:r>
          </a:p>
          <a:p>
            <a:r>
              <a:rPr lang="en-US" sz="1400">
                <a:cs typeface="Times New Roman" pitchFamily="18" charset="0"/>
              </a:rPr>
              <a:t> </a:t>
            </a:r>
          </a:p>
          <a:p>
            <a:pPr>
              <a:lnSpc>
                <a:spcPct val="90000"/>
              </a:lnSpc>
              <a:buFontTx/>
              <a:buChar char="•"/>
            </a:pPr>
            <a:r>
              <a:rPr lang="en-US" sz="1400">
                <a:cs typeface="Times New Roman" pitchFamily="18" charset="0"/>
              </a:rPr>
              <a:t>Train designated staff in content and delivery of Reading Intervention Program</a:t>
            </a:r>
          </a:p>
          <a:p>
            <a:pPr>
              <a:buFontTx/>
              <a:buChar char="•"/>
            </a:pPr>
            <a:endParaRPr lang="en-US" sz="1400">
              <a:cs typeface="Times New Roman" pitchFamily="18" charset="0"/>
            </a:endParaRPr>
          </a:p>
          <a:p>
            <a:pPr>
              <a:lnSpc>
                <a:spcPct val="90000"/>
              </a:lnSpc>
              <a:buFontTx/>
              <a:buChar char="•"/>
            </a:pPr>
            <a:r>
              <a:rPr lang="en-US" sz="1400">
                <a:cs typeface="Times New Roman" pitchFamily="18" charset="0"/>
              </a:rPr>
              <a:t>Train designated staff in content and delivery of Reading Assessment Tool</a:t>
            </a:r>
          </a:p>
          <a:p>
            <a:pPr>
              <a:buFontTx/>
              <a:buChar char="•"/>
            </a:pPr>
            <a:endParaRPr lang="en-US" sz="1400" b="1">
              <a:cs typeface="Times New Roman" pitchFamily="18" charset="0"/>
            </a:endParaRPr>
          </a:p>
          <a:p>
            <a:pPr>
              <a:buFontTx/>
              <a:buChar char="•"/>
            </a:pPr>
            <a:r>
              <a:rPr lang="en-US" sz="1400" b="1">
                <a:cs typeface="Times New Roman" pitchFamily="18" charset="0"/>
              </a:rPr>
              <a:t>Programming</a:t>
            </a:r>
          </a:p>
          <a:p>
            <a:pPr>
              <a:buFontTx/>
              <a:buChar char="•"/>
            </a:pPr>
            <a:endParaRPr lang="en-US" sz="1400">
              <a:cs typeface="Times New Roman" pitchFamily="18" charset="0"/>
            </a:endParaRPr>
          </a:p>
          <a:p>
            <a:pPr>
              <a:lnSpc>
                <a:spcPct val="90000"/>
              </a:lnSpc>
              <a:buFontTx/>
              <a:buChar char="•"/>
            </a:pPr>
            <a:r>
              <a:rPr lang="en-US" sz="1400">
                <a:cs typeface="Times New Roman" pitchFamily="18" charset="0"/>
              </a:rPr>
              <a:t>Deliver supplemental reading program</a:t>
            </a:r>
            <a:endParaRPr lang="en-US" sz="1900">
              <a:cs typeface="Times New Roman" pitchFamily="18" charset="0"/>
            </a:endParaRPr>
          </a:p>
          <a:p>
            <a:pPr>
              <a:spcBef>
                <a:spcPct val="50000"/>
              </a:spcBef>
            </a:pPr>
            <a:endParaRPr lang="en-US" sz="1900">
              <a:latin typeface="Arial" charset="0"/>
            </a:endParaRPr>
          </a:p>
        </p:txBody>
      </p:sp>
      <p:sp>
        <p:nvSpPr>
          <p:cNvPr id="18443" name="Text Box 8"/>
          <p:cNvSpPr txBox="1">
            <a:spLocks noChangeArrowheads="1"/>
          </p:cNvSpPr>
          <p:nvPr/>
        </p:nvSpPr>
        <p:spPr bwMode="auto">
          <a:xfrm>
            <a:off x="4953000" y="1295400"/>
            <a:ext cx="1447800" cy="4876800"/>
          </a:xfrm>
          <a:prstGeom prst="rect">
            <a:avLst/>
          </a:prstGeom>
          <a:solidFill>
            <a:srgbClr val="7D97D7"/>
          </a:solidFill>
          <a:ln w="9525">
            <a:solidFill>
              <a:schemeClr val="tx1"/>
            </a:solidFill>
            <a:miter lim="800000"/>
            <a:headEnd/>
            <a:tailEnd/>
          </a:ln>
        </p:spPr>
        <p:txBody>
          <a:bodyPr/>
          <a:lstStyle/>
          <a:p>
            <a:pPr algn="ctr">
              <a:spcBef>
                <a:spcPct val="50000"/>
              </a:spcBef>
            </a:pPr>
            <a:r>
              <a:rPr lang="en-US">
                <a:latin typeface="Times New Roman Bold" charset="0"/>
                <a:cs typeface="Times New Roman" pitchFamily="18" charset="0"/>
              </a:rPr>
              <a:t>Outputs</a:t>
            </a:r>
          </a:p>
          <a:p>
            <a:pPr>
              <a:spcBef>
                <a:spcPct val="50000"/>
              </a:spcBef>
            </a:pPr>
            <a:r>
              <a:rPr lang="en-US" sz="1400">
                <a:cs typeface="Times New Roman" pitchFamily="18" charset="0"/>
              </a:rPr>
              <a:t># of staff trained in Reading Intervention Program</a:t>
            </a:r>
          </a:p>
          <a:p>
            <a:endParaRPr lang="en-US" sz="1400">
              <a:cs typeface="Times New Roman" pitchFamily="18" charset="0"/>
            </a:endParaRPr>
          </a:p>
          <a:p>
            <a:r>
              <a:rPr lang="en-US" sz="1400">
                <a:cs typeface="Times New Roman" pitchFamily="18" charset="0"/>
              </a:rPr>
              <a:t># of staff trained in Reading Assessment Tool</a:t>
            </a:r>
          </a:p>
          <a:p>
            <a:endParaRPr lang="en-US" sz="1400">
              <a:cs typeface="Times New Roman" pitchFamily="18" charset="0"/>
            </a:endParaRPr>
          </a:p>
          <a:p>
            <a:r>
              <a:rPr lang="en-US" sz="1400">
                <a:cs typeface="Times New Roman" pitchFamily="18" charset="0"/>
              </a:rPr>
              <a:t># of students participating in the reading intervention program</a:t>
            </a:r>
          </a:p>
          <a:p>
            <a:endParaRPr lang="en-US" sz="1400">
              <a:cs typeface="Times New Roman" pitchFamily="18" charset="0"/>
            </a:endParaRPr>
          </a:p>
          <a:p>
            <a:r>
              <a:rPr lang="en-US" sz="1400">
                <a:cs typeface="Times New Roman" pitchFamily="18" charset="0"/>
              </a:rPr>
              <a:t># student contact hours in supplemental reading program</a:t>
            </a:r>
            <a:endParaRPr lang="en-US" sz="1900">
              <a:cs typeface="Times New Roman" pitchFamily="18" charset="0"/>
            </a:endParaRPr>
          </a:p>
          <a:p>
            <a:pPr>
              <a:spcBef>
                <a:spcPct val="50000"/>
              </a:spcBef>
            </a:pPr>
            <a:endParaRPr lang="en-US" sz="1900">
              <a:solidFill>
                <a:srgbClr val="FF3300"/>
              </a:solidFill>
              <a:latin typeface="Arial" charset="0"/>
            </a:endParaRPr>
          </a:p>
        </p:txBody>
      </p:sp>
      <p:sp>
        <p:nvSpPr>
          <p:cNvPr id="18444" name="Text Box 9"/>
          <p:cNvSpPr txBox="1">
            <a:spLocks noChangeArrowheads="1"/>
          </p:cNvSpPr>
          <p:nvPr/>
        </p:nvSpPr>
        <p:spPr bwMode="auto">
          <a:xfrm>
            <a:off x="6400800" y="1295400"/>
            <a:ext cx="1600200" cy="4876800"/>
          </a:xfrm>
          <a:prstGeom prst="rect">
            <a:avLst/>
          </a:prstGeom>
          <a:solidFill>
            <a:srgbClr val="B4B4B4"/>
          </a:solidFill>
          <a:ln w="9525">
            <a:solidFill>
              <a:schemeClr val="tx1"/>
            </a:solidFill>
            <a:miter lim="800000"/>
            <a:headEnd/>
            <a:tailEnd/>
          </a:ln>
        </p:spPr>
        <p:txBody>
          <a:bodyPr/>
          <a:lstStyle/>
          <a:p>
            <a:pPr algn="ctr">
              <a:spcBef>
                <a:spcPct val="50000"/>
              </a:spcBef>
            </a:pPr>
            <a:r>
              <a:rPr lang="en-US">
                <a:latin typeface="Times New Roman Bold" charset="0"/>
                <a:cs typeface="Times New Roman" pitchFamily="18" charset="0"/>
              </a:rPr>
              <a:t>Outcomes</a:t>
            </a:r>
          </a:p>
          <a:p>
            <a:pPr>
              <a:spcBef>
                <a:spcPct val="50000"/>
              </a:spcBef>
            </a:pPr>
            <a:r>
              <a:rPr lang="en-US" sz="1400">
                <a:cs typeface="Times New Roman" pitchFamily="18" charset="0"/>
              </a:rPr>
              <a:t>Children display reading proficiency at- or above-grade level.</a:t>
            </a:r>
            <a:endParaRPr lang="en-US" sz="1100">
              <a:latin typeface="Myriad Pro Bold" charset="0"/>
              <a:cs typeface="Times New Roman" pitchFamily="18" charset="0"/>
            </a:endParaRPr>
          </a:p>
        </p:txBody>
      </p:sp>
      <p:sp>
        <p:nvSpPr>
          <p:cNvPr id="18445" name="Rectangle 19"/>
          <p:cNvSpPr>
            <a:spLocks noChangeArrowheads="1"/>
          </p:cNvSpPr>
          <p:nvPr/>
        </p:nvSpPr>
        <p:spPr bwMode="auto">
          <a:xfrm>
            <a:off x="1520825" y="4770438"/>
            <a:ext cx="184150" cy="274637"/>
          </a:xfrm>
          <a:prstGeom prst="rect">
            <a:avLst/>
          </a:prstGeom>
          <a:noFill/>
          <a:ln w="9525">
            <a:noFill/>
            <a:miter lim="800000"/>
            <a:headEnd/>
            <a:tailEnd/>
          </a:ln>
        </p:spPr>
        <p:txBody>
          <a:bodyPr wrap="none">
            <a:spAutoFit/>
          </a:bodyPr>
          <a:lstStyle/>
          <a:p>
            <a:pPr>
              <a:spcBef>
                <a:spcPct val="50000"/>
              </a:spcBef>
            </a:pPr>
            <a:endParaRPr lang="en-US" sz="1200">
              <a:latin typeface="Myriad Pro Bold" charset="0"/>
              <a:cs typeface="Times New Roman" pitchFamily="18" charset="0"/>
            </a:endParaRPr>
          </a:p>
        </p:txBody>
      </p:sp>
      <p:sp>
        <p:nvSpPr>
          <p:cNvPr id="18446" name="Line 20"/>
          <p:cNvSpPr>
            <a:spLocks noChangeShapeType="1"/>
          </p:cNvSpPr>
          <p:nvPr/>
        </p:nvSpPr>
        <p:spPr bwMode="auto">
          <a:xfrm>
            <a:off x="609600" y="1752600"/>
            <a:ext cx="7391400" cy="0"/>
          </a:xfrm>
          <a:prstGeom prst="line">
            <a:avLst/>
          </a:prstGeom>
          <a:noFill/>
          <a:ln w="12700">
            <a:solidFill>
              <a:schemeClr val="tx1"/>
            </a:solidFill>
            <a:round/>
            <a:headEnd/>
            <a:tailEnd/>
          </a:ln>
        </p:spPr>
        <p:txBody>
          <a:bodyPr wrap="none" anchor="ctr"/>
          <a:lstStyle/>
          <a:p>
            <a:endParaRPr lang="en-US"/>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9458" name="Slide Number Placeholder 1"/>
          <p:cNvSpPr>
            <a:spLocks noGrp="1"/>
          </p:cNvSpPr>
          <p:nvPr>
            <p:ph type="sldNum" sz="quarter" idx="10"/>
          </p:nvPr>
        </p:nvSpPr>
        <p:spPr>
          <a:noFill/>
        </p:spPr>
        <p:txBody>
          <a:bodyPr/>
          <a:lstStyle/>
          <a:p>
            <a:fld id="{FEC2AA83-87CA-4871-BB3F-F7814692AE4E}" type="slidenum">
              <a:rPr lang="en-US" smtClean="0"/>
              <a:pPr/>
              <a:t>11</a:t>
            </a:fld>
            <a:endParaRPr lang="en-US" smtClean="0"/>
          </a:p>
        </p:txBody>
      </p:sp>
      <p:sp>
        <p:nvSpPr>
          <p:cNvPr id="19459" name="Rectangle 2"/>
          <p:cNvSpPr>
            <a:spLocks noGrp="1" noChangeArrowheads="1"/>
          </p:cNvSpPr>
          <p:nvPr>
            <p:ph type="title" idx="4294967295"/>
          </p:nvPr>
        </p:nvSpPr>
        <p:spPr bwMode="auto">
          <a:xfrm>
            <a:off x="533400" y="623888"/>
            <a:ext cx="8162925" cy="519112"/>
          </a:xfrm>
          <a:prstGeom prst="rect">
            <a:avLst/>
          </a:prstGeom>
          <a:noFill/>
          <a:ln>
            <a:miter lim="800000"/>
            <a:headEnd/>
            <a:tailEnd/>
          </a:ln>
        </p:spPr>
        <p:txBody>
          <a:bodyPr anchor="b">
            <a:spAutoFit/>
          </a:bodyPr>
          <a:lstStyle/>
          <a:p>
            <a:pPr eaLnBrk="1" hangingPunct="1"/>
            <a:r>
              <a:rPr lang="en-US" b="0" smtClean="0">
                <a:latin typeface="Myriad Pro Bold" charset="0"/>
                <a:cs typeface="Times New Roman" pitchFamily="18" charset="0"/>
              </a:rPr>
              <a:t>Needs: Clarifying the program rationale</a:t>
            </a:r>
            <a:endParaRPr lang="en-US" smtClean="0">
              <a:latin typeface="Myriad Pro Bold" charset="0"/>
              <a:cs typeface="Times New Roman" pitchFamily="18" charset="0"/>
            </a:endParaRPr>
          </a:p>
        </p:txBody>
      </p:sp>
      <p:sp>
        <p:nvSpPr>
          <p:cNvPr id="19460" name="Rectangle 3"/>
          <p:cNvSpPr>
            <a:spLocks noGrp="1" noChangeArrowheads="1"/>
          </p:cNvSpPr>
          <p:nvPr>
            <p:ph type="body" idx="4294967295"/>
          </p:nvPr>
        </p:nvSpPr>
        <p:spPr bwMode="auto">
          <a:xfrm>
            <a:off x="533400" y="1066800"/>
            <a:ext cx="7924800" cy="4470400"/>
          </a:xfrm>
          <a:prstGeom prst="rect">
            <a:avLst/>
          </a:prstGeom>
          <a:noFill/>
          <a:ln>
            <a:miter lim="800000"/>
            <a:headEnd/>
            <a:tailEnd/>
          </a:ln>
        </p:spPr>
        <p:txBody>
          <a:bodyPr/>
          <a:lstStyle/>
          <a:p>
            <a:pPr eaLnBrk="1" hangingPunct="1">
              <a:lnSpc>
                <a:spcPct val="80000"/>
              </a:lnSpc>
              <a:buFont typeface="Times" pitchFamily="18" charset="0"/>
              <a:buNone/>
            </a:pPr>
            <a:endParaRPr lang="en-US" sz="2000" smtClean="0">
              <a:latin typeface="Myriad Pro Bold" charset="0"/>
            </a:endParaRPr>
          </a:p>
          <a:p>
            <a:pPr eaLnBrk="1" hangingPunct="1">
              <a:lnSpc>
                <a:spcPct val="80000"/>
              </a:lnSpc>
            </a:pPr>
            <a:r>
              <a:rPr lang="en-US" sz="2600" smtClean="0">
                <a:latin typeface="Times New Roman" pitchFamily="18" charset="0"/>
                <a:cs typeface="Times New Roman" pitchFamily="18" charset="0"/>
              </a:rPr>
              <a:t>Identify the need or problem.</a:t>
            </a:r>
          </a:p>
          <a:p>
            <a:pPr eaLnBrk="1" hangingPunct="1">
              <a:lnSpc>
                <a:spcPct val="80000"/>
              </a:lnSpc>
              <a:buFont typeface="Times" pitchFamily="18" charset="0"/>
              <a:buNone/>
            </a:pPr>
            <a:endParaRPr lang="en-US" sz="2600" smtClean="0">
              <a:latin typeface="Times New Roman" pitchFamily="18" charset="0"/>
              <a:cs typeface="Times New Roman" pitchFamily="18" charset="0"/>
            </a:endParaRPr>
          </a:p>
          <a:p>
            <a:pPr eaLnBrk="1" hangingPunct="1">
              <a:lnSpc>
                <a:spcPct val="80000"/>
              </a:lnSpc>
            </a:pPr>
            <a:r>
              <a:rPr lang="en-US" sz="2600" smtClean="0">
                <a:latin typeface="Times New Roman" pitchFamily="18" charset="0"/>
                <a:cs typeface="Times New Roman" pitchFamily="18" charset="0"/>
              </a:rPr>
              <a:t>What is the nature and extent of the need or problem? </a:t>
            </a:r>
          </a:p>
          <a:p>
            <a:pPr eaLnBrk="1" hangingPunct="1">
              <a:lnSpc>
                <a:spcPct val="80000"/>
              </a:lnSpc>
              <a:buFont typeface="Times" pitchFamily="18" charset="0"/>
              <a:buNone/>
            </a:pPr>
            <a:r>
              <a:rPr lang="en-US" sz="2600" smtClean="0">
                <a:latin typeface="Times New Roman" pitchFamily="18" charset="0"/>
                <a:cs typeface="Times New Roman" pitchFamily="18" charset="0"/>
              </a:rPr>
              <a:t>	Be as specific as possible (use numbers).</a:t>
            </a:r>
          </a:p>
          <a:p>
            <a:pPr eaLnBrk="1" hangingPunct="1">
              <a:lnSpc>
                <a:spcPct val="80000"/>
              </a:lnSpc>
            </a:pPr>
            <a:endParaRPr lang="en-US" sz="2600" smtClean="0">
              <a:latin typeface="Times New Roman" pitchFamily="18" charset="0"/>
              <a:cs typeface="Times New Roman" pitchFamily="18" charset="0"/>
            </a:endParaRPr>
          </a:p>
          <a:p>
            <a:pPr eaLnBrk="1" hangingPunct="1">
              <a:lnSpc>
                <a:spcPct val="80000"/>
              </a:lnSpc>
            </a:pPr>
            <a:r>
              <a:rPr lang="en-US" sz="2600" smtClean="0">
                <a:latin typeface="Times New Roman" pitchFamily="18" charset="0"/>
                <a:cs typeface="Times New Roman" pitchFamily="18" charset="0"/>
              </a:rPr>
              <a:t>What are the causes of the problem and what are the implications for your constituents, the community, etc.</a:t>
            </a:r>
          </a:p>
          <a:p>
            <a:pPr eaLnBrk="1" hangingPunct="1">
              <a:lnSpc>
                <a:spcPct val="80000"/>
              </a:lnSpc>
            </a:pPr>
            <a:endParaRPr lang="en-US" sz="2600" smtClean="0">
              <a:latin typeface="Times New Roman" pitchFamily="18" charset="0"/>
              <a:cs typeface="Times New Roman" pitchFamily="18" charset="0"/>
            </a:endParaRPr>
          </a:p>
          <a:p>
            <a:pPr eaLnBrk="1" hangingPunct="1">
              <a:lnSpc>
                <a:spcPct val="80000"/>
              </a:lnSpc>
            </a:pPr>
            <a:r>
              <a:rPr lang="en-US" sz="2600" smtClean="0">
                <a:latin typeface="Times New Roman" pitchFamily="18" charset="0"/>
                <a:cs typeface="Times New Roman" pitchFamily="18" charset="0"/>
              </a:rPr>
              <a:t>Identify the current and past efforts to address the need or problem and lessons learned from these efforts.</a:t>
            </a:r>
            <a:endParaRPr lang="en-US" sz="2000" smtClean="0">
              <a:latin typeface="Myriad Pro Bold" charset="0"/>
              <a:cs typeface="Times New Roman" pitchFamily="18" charset="0"/>
            </a:endParaRPr>
          </a:p>
          <a:p>
            <a:pPr eaLnBrk="1" hangingPunct="1">
              <a:lnSpc>
                <a:spcPct val="80000"/>
              </a:lnSpc>
              <a:buFont typeface="Times" pitchFamily="18" charset="0"/>
              <a:buNone/>
            </a:pPr>
            <a:endParaRPr lang="en-US" sz="2000" smtClean="0"/>
          </a:p>
          <a:p>
            <a:pPr eaLnBrk="1" hangingPunct="1">
              <a:lnSpc>
                <a:spcPct val="80000"/>
              </a:lnSpc>
              <a:buFont typeface="Times" pitchFamily="18" charset="0"/>
              <a:buNone/>
            </a:pPr>
            <a:endParaRPr lang="en-US" sz="2000" smtClean="0"/>
          </a:p>
          <a:p>
            <a:pPr eaLnBrk="1" hangingPunct="1">
              <a:lnSpc>
                <a:spcPct val="80000"/>
              </a:lnSpc>
              <a:buFont typeface="Times" pitchFamily="18" charset="0"/>
              <a:buNone/>
            </a:pPr>
            <a:endParaRPr lang="en-US" sz="300" smtClean="0">
              <a:latin typeface="Myriad Pro Bold" charset="0"/>
            </a:endParaRPr>
          </a:p>
          <a:p>
            <a:pPr eaLnBrk="1" hangingPunct="1">
              <a:lnSpc>
                <a:spcPct val="80000"/>
              </a:lnSpc>
              <a:buFont typeface="Times" pitchFamily="18" charset="0"/>
              <a:buNone/>
            </a:pPr>
            <a:endParaRPr lang="en-US" sz="300" smtClean="0">
              <a:latin typeface="Myriad Pro Bold" charset="0"/>
            </a:endParaRPr>
          </a:p>
        </p:txBody>
      </p:sp>
      <p:sp>
        <p:nvSpPr>
          <p:cNvPr id="19461" name="Rectangle 5"/>
          <p:cNvSpPr>
            <a:spLocks noChangeArrowheads="1"/>
          </p:cNvSpPr>
          <p:nvPr/>
        </p:nvSpPr>
        <p:spPr bwMode="auto">
          <a:xfrm>
            <a:off x="9598025" y="2670175"/>
            <a:ext cx="184150" cy="457200"/>
          </a:xfrm>
          <a:prstGeom prst="rect">
            <a:avLst/>
          </a:prstGeom>
          <a:noFill/>
          <a:ln w="9525">
            <a:noFill/>
            <a:miter lim="800000"/>
            <a:headEnd/>
            <a:tailEnd/>
          </a:ln>
        </p:spPr>
        <p:txBody>
          <a:bodyPr wrap="none">
            <a:spAutoFit/>
          </a:bodyPr>
          <a:lstStyle/>
          <a:p>
            <a:endParaRPr lang="en-US"/>
          </a:p>
        </p:txBody>
      </p:sp>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Slide Number Placeholder 1"/>
          <p:cNvSpPr>
            <a:spLocks noGrp="1"/>
          </p:cNvSpPr>
          <p:nvPr>
            <p:ph type="sldNum" sz="quarter" idx="10"/>
          </p:nvPr>
        </p:nvSpPr>
        <p:spPr>
          <a:noFill/>
        </p:spPr>
        <p:txBody>
          <a:bodyPr/>
          <a:lstStyle/>
          <a:p>
            <a:fld id="{2913FB50-E52E-490F-99BB-A129E6FB2FC0}" type="slidenum">
              <a:rPr lang="en-US" smtClean="0"/>
              <a:pPr/>
              <a:t>12</a:t>
            </a:fld>
            <a:endParaRPr lang="en-US" smtClean="0"/>
          </a:p>
        </p:txBody>
      </p:sp>
      <p:sp>
        <p:nvSpPr>
          <p:cNvPr id="20483" name="Rectangle 2"/>
          <p:cNvSpPr>
            <a:spLocks noGrp="1" noChangeArrowheads="1"/>
          </p:cNvSpPr>
          <p:nvPr>
            <p:ph type="title" idx="4294967295"/>
          </p:nvPr>
        </p:nvSpPr>
        <p:spPr bwMode="auto">
          <a:xfrm>
            <a:off x="533400" y="609600"/>
            <a:ext cx="7924800" cy="946150"/>
          </a:xfrm>
          <a:prstGeom prst="rect">
            <a:avLst/>
          </a:prstGeom>
          <a:noFill/>
          <a:ln>
            <a:miter lim="800000"/>
            <a:headEnd/>
            <a:tailEnd/>
          </a:ln>
        </p:spPr>
        <p:txBody>
          <a:bodyPr anchor="b">
            <a:spAutoFit/>
          </a:bodyPr>
          <a:lstStyle/>
          <a:p>
            <a:pPr eaLnBrk="1" hangingPunct="1"/>
            <a:r>
              <a:rPr lang="en-US" b="0" smtClean="0">
                <a:latin typeface="Myriad Pro Bold" charset="0"/>
                <a:cs typeface="Times New Roman" pitchFamily="18" charset="0"/>
              </a:rPr>
              <a:t>Program Goal: What is your overall aim or intended impact?</a:t>
            </a:r>
            <a:endParaRPr lang="en-US" smtClean="0">
              <a:latin typeface="Myriad Pro Bold" charset="0"/>
              <a:cs typeface="Times New Roman" pitchFamily="18" charset="0"/>
            </a:endParaRPr>
          </a:p>
        </p:txBody>
      </p:sp>
      <p:sp>
        <p:nvSpPr>
          <p:cNvPr id="20484" name="Rectangle 3"/>
          <p:cNvSpPr>
            <a:spLocks noGrp="1" noChangeArrowheads="1"/>
          </p:cNvSpPr>
          <p:nvPr>
            <p:ph type="body" idx="4294967295"/>
          </p:nvPr>
        </p:nvSpPr>
        <p:spPr bwMode="auto">
          <a:xfrm>
            <a:off x="533400" y="1625600"/>
            <a:ext cx="8110538" cy="4470400"/>
          </a:xfrm>
          <a:prstGeom prst="rect">
            <a:avLst/>
          </a:prstGeom>
          <a:noFill/>
          <a:ln>
            <a:miter lim="800000"/>
            <a:headEnd/>
            <a:tailEnd/>
          </a:ln>
        </p:spPr>
        <p:txBody>
          <a:bodyPr/>
          <a:lstStyle/>
          <a:p>
            <a:pPr eaLnBrk="1" hangingPunct="1">
              <a:buFont typeface="Times" pitchFamily="18" charset="0"/>
              <a:buNone/>
            </a:pPr>
            <a:r>
              <a:rPr lang="en-US" sz="2600" smtClean="0">
                <a:latin typeface="Times New Roman" pitchFamily="18" charset="0"/>
                <a:cs typeface="Times New Roman" pitchFamily="18" charset="0"/>
              </a:rPr>
              <a:t>For Example:</a:t>
            </a:r>
          </a:p>
          <a:p>
            <a:pPr eaLnBrk="1" hangingPunct="1"/>
            <a:r>
              <a:rPr lang="en-US" sz="2600" smtClean="0">
                <a:latin typeface="Times New Roman" pitchFamily="18" charset="0"/>
                <a:cs typeface="Times New Roman" pitchFamily="18" charset="0"/>
              </a:rPr>
              <a:t>To improve the reading achievement of</a:t>
            </a:r>
            <a:br>
              <a:rPr lang="en-US" sz="2600" smtClean="0">
                <a:latin typeface="Times New Roman" pitchFamily="18" charset="0"/>
                <a:cs typeface="Times New Roman" pitchFamily="18" charset="0"/>
              </a:rPr>
            </a:br>
            <a:r>
              <a:rPr lang="en-US" sz="2600" smtClean="0">
                <a:latin typeface="Times New Roman" pitchFamily="18" charset="0"/>
                <a:cs typeface="Times New Roman" pitchFamily="18" charset="0"/>
              </a:rPr>
              <a:t>elementary aged students</a:t>
            </a:r>
          </a:p>
          <a:p>
            <a:pPr eaLnBrk="1" hangingPunct="1">
              <a:lnSpc>
                <a:spcPct val="110000"/>
              </a:lnSpc>
            </a:pPr>
            <a:r>
              <a:rPr lang="en-US" sz="2600" smtClean="0">
                <a:latin typeface="Times New Roman" pitchFamily="18" charset="0"/>
                <a:cs typeface="Times New Roman" pitchFamily="18" charset="0"/>
              </a:rPr>
              <a:t>To increase the participation of intermediate</a:t>
            </a:r>
            <a:br>
              <a:rPr lang="en-US" sz="2600" smtClean="0">
                <a:latin typeface="Times New Roman" pitchFamily="18" charset="0"/>
                <a:cs typeface="Times New Roman" pitchFamily="18" charset="0"/>
              </a:rPr>
            </a:br>
            <a:r>
              <a:rPr lang="en-US" sz="2600" smtClean="0">
                <a:latin typeface="Times New Roman" pitchFamily="18" charset="0"/>
                <a:cs typeface="Times New Roman" pitchFamily="18" charset="0"/>
              </a:rPr>
              <a:t>students in the after-school tutoring program</a:t>
            </a:r>
            <a:endParaRPr lang="en-US" sz="2400" smtClean="0">
              <a:latin typeface="Myriad Pro Bold" charset="0"/>
              <a:cs typeface="Times New Roman" pitchFamily="18" charset="0"/>
            </a:endParaRPr>
          </a:p>
        </p:txBody>
      </p:sp>
      <p:pic>
        <p:nvPicPr>
          <p:cNvPr id="28677" name="Picture 5" descr="&#10;dartboard.gif                                                  0039C8F0Macintosh HD                   7C2622CB:"/>
          <p:cNvPicPr>
            <a:picLocks noChangeAspect="1" noChangeArrowheads="1"/>
          </p:cNvPicPr>
          <p:nvPr/>
        </p:nvPicPr>
        <p:blipFill>
          <a:blip r:embed="rId3" cstate="print"/>
          <a:srcRect/>
          <a:stretch>
            <a:fillRect/>
          </a:stretch>
        </p:blipFill>
        <p:spPr bwMode="auto">
          <a:xfrm>
            <a:off x="4905375" y="3794125"/>
            <a:ext cx="4010025" cy="3140075"/>
          </a:xfrm>
          <a:prstGeom prst="rect">
            <a:avLst/>
          </a:prstGeom>
          <a:noFill/>
          <a:effectLst>
            <a:outerShdw dist="45791" dir="3378596" algn="ctr" rotWithShape="0">
              <a:srgbClr val="B4B4B4">
                <a:alpha val="50000"/>
              </a:srgbClr>
            </a:outerShdw>
          </a:effectLst>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Number Placeholder 1"/>
          <p:cNvSpPr>
            <a:spLocks noGrp="1"/>
          </p:cNvSpPr>
          <p:nvPr>
            <p:ph type="sldNum" sz="quarter" idx="10"/>
          </p:nvPr>
        </p:nvSpPr>
        <p:spPr>
          <a:noFill/>
        </p:spPr>
        <p:txBody>
          <a:bodyPr/>
          <a:lstStyle/>
          <a:p>
            <a:fld id="{5BEB3FA7-87D1-4CF9-85CA-79F6788D0785}" type="slidenum">
              <a:rPr lang="en-US" smtClean="0"/>
              <a:pPr/>
              <a:t>13</a:t>
            </a:fld>
            <a:endParaRPr lang="en-US" smtClean="0"/>
          </a:p>
        </p:txBody>
      </p:sp>
      <p:sp>
        <p:nvSpPr>
          <p:cNvPr id="21507" name="Rectangle 2"/>
          <p:cNvSpPr>
            <a:spLocks noGrp="1" noChangeArrowheads="1"/>
          </p:cNvSpPr>
          <p:nvPr>
            <p:ph type="title" idx="4294967295"/>
          </p:nvPr>
        </p:nvSpPr>
        <p:spPr bwMode="auto">
          <a:xfrm>
            <a:off x="533400" y="609600"/>
            <a:ext cx="8215313" cy="1373188"/>
          </a:xfrm>
          <a:prstGeom prst="rect">
            <a:avLst/>
          </a:prstGeom>
          <a:noFill/>
          <a:ln>
            <a:miter lim="800000"/>
            <a:headEnd/>
            <a:tailEnd/>
          </a:ln>
        </p:spPr>
        <p:txBody>
          <a:bodyPr anchor="b">
            <a:spAutoFit/>
          </a:bodyPr>
          <a:lstStyle/>
          <a:p>
            <a:pPr eaLnBrk="1" hangingPunct="1"/>
            <a:r>
              <a:rPr lang="en-US" b="0" smtClean="0">
                <a:latin typeface="Myriad Pro Bold" charset="0"/>
                <a:cs typeface="Times New Roman" pitchFamily="18" charset="0"/>
              </a:rPr>
              <a:t>Inputs: What resources are needed</a:t>
            </a:r>
            <a:br>
              <a:rPr lang="en-US" b="0" smtClean="0">
                <a:latin typeface="Myriad Pro Bold" charset="0"/>
                <a:cs typeface="Times New Roman" pitchFamily="18" charset="0"/>
              </a:rPr>
            </a:br>
            <a:r>
              <a:rPr lang="en-US" b="0" smtClean="0">
                <a:latin typeface="Myriad Pro Bold" charset="0"/>
                <a:cs typeface="Times New Roman" pitchFamily="18" charset="0"/>
              </a:rPr>
              <a:t>to operate the program?</a:t>
            </a:r>
            <a:br>
              <a:rPr lang="en-US" b="0" smtClean="0">
                <a:latin typeface="Myriad Pro Bold" charset="0"/>
                <a:cs typeface="Times New Roman" pitchFamily="18" charset="0"/>
              </a:rPr>
            </a:br>
            <a:endParaRPr lang="en-US" smtClean="0">
              <a:latin typeface="Myriad Pro Bold" charset="0"/>
              <a:cs typeface="Times New Roman" pitchFamily="18" charset="0"/>
            </a:endParaRPr>
          </a:p>
        </p:txBody>
      </p:sp>
      <p:sp>
        <p:nvSpPr>
          <p:cNvPr id="21508" name="Rectangle 4"/>
          <p:cNvSpPr>
            <a:spLocks noGrp="1" noChangeArrowheads="1"/>
          </p:cNvSpPr>
          <p:nvPr>
            <p:ph type="body" sz="half" idx="4294967295"/>
          </p:nvPr>
        </p:nvSpPr>
        <p:spPr bwMode="auto">
          <a:xfrm>
            <a:off x="533400" y="1271588"/>
            <a:ext cx="5334000" cy="4824412"/>
          </a:xfrm>
          <a:prstGeom prst="rect">
            <a:avLst/>
          </a:prstGeom>
          <a:noFill/>
          <a:ln>
            <a:miter lim="800000"/>
            <a:headEnd/>
            <a:tailEnd/>
          </a:ln>
        </p:spPr>
        <p:txBody>
          <a:bodyPr/>
          <a:lstStyle/>
          <a:p>
            <a:pPr eaLnBrk="1" hangingPunct="1">
              <a:lnSpc>
                <a:spcPct val="90000"/>
              </a:lnSpc>
            </a:pPr>
            <a:endParaRPr lang="en-US" sz="2400" smtClean="0"/>
          </a:p>
          <a:p>
            <a:pPr eaLnBrk="1" hangingPunct="1"/>
            <a:r>
              <a:rPr lang="en-US" sz="2600" smtClean="0">
                <a:latin typeface="Times New Roman" pitchFamily="18" charset="0"/>
                <a:cs typeface="Times New Roman" pitchFamily="18" charset="0"/>
              </a:rPr>
              <a:t>Human resources</a:t>
            </a:r>
          </a:p>
          <a:p>
            <a:pPr eaLnBrk="1" hangingPunct="1"/>
            <a:r>
              <a:rPr lang="en-US" sz="2600" smtClean="0">
                <a:latin typeface="Times New Roman" pitchFamily="18" charset="0"/>
                <a:cs typeface="Times New Roman" pitchFamily="18" charset="0"/>
              </a:rPr>
              <a:t>Partners</a:t>
            </a:r>
          </a:p>
          <a:p>
            <a:pPr eaLnBrk="1" hangingPunct="1"/>
            <a:r>
              <a:rPr lang="en-US" sz="2600" smtClean="0">
                <a:latin typeface="Times New Roman" pitchFamily="18" charset="0"/>
                <a:cs typeface="Times New Roman" pitchFamily="18" charset="0"/>
              </a:rPr>
              <a:t>Facilities</a:t>
            </a:r>
          </a:p>
          <a:p>
            <a:pPr eaLnBrk="1" hangingPunct="1"/>
            <a:r>
              <a:rPr lang="en-US" sz="2600" smtClean="0">
                <a:latin typeface="Times New Roman" pitchFamily="18" charset="0"/>
                <a:cs typeface="Times New Roman" pitchFamily="18" charset="0"/>
              </a:rPr>
              <a:t>Equipment/supplies</a:t>
            </a:r>
          </a:p>
          <a:p>
            <a:pPr eaLnBrk="1" hangingPunct="1"/>
            <a:r>
              <a:rPr lang="en-US" sz="2600" smtClean="0">
                <a:latin typeface="Times New Roman" pitchFamily="18" charset="0"/>
                <a:cs typeface="Times New Roman" pitchFamily="18" charset="0"/>
              </a:rPr>
              <a:t>Academic resources</a:t>
            </a:r>
          </a:p>
          <a:p>
            <a:pPr eaLnBrk="1" hangingPunct="1"/>
            <a:r>
              <a:rPr lang="en-US" sz="2600" smtClean="0">
                <a:latin typeface="Times New Roman" pitchFamily="18" charset="0"/>
                <a:cs typeface="Times New Roman" pitchFamily="18" charset="0"/>
              </a:rPr>
              <a:t>Transportation </a:t>
            </a:r>
          </a:p>
          <a:p>
            <a:pPr eaLnBrk="1" hangingPunct="1"/>
            <a:r>
              <a:rPr lang="en-US" sz="2600" smtClean="0">
                <a:latin typeface="Times New Roman" pitchFamily="18" charset="0"/>
                <a:cs typeface="Times New Roman" pitchFamily="18" charset="0"/>
              </a:rPr>
              <a:t>Technology</a:t>
            </a:r>
            <a:endParaRPr lang="en-US" sz="2400" smtClean="0">
              <a:latin typeface="Myriad Pro Bold" charset="0"/>
              <a:cs typeface="Times New Roman" pitchFamily="18" charset="0"/>
            </a:endParaRPr>
          </a:p>
          <a:p>
            <a:pPr eaLnBrk="1" hangingPunct="1">
              <a:lnSpc>
                <a:spcPct val="90000"/>
              </a:lnSpc>
              <a:buFont typeface="Times" pitchFamily="18" charset="0"/>
              <a:buNone/>
            </a:pPr>
            <a:endParaRPr lang="en-US" sz="2400" smtClean="0">
              <a:latin typeface="Myriad Pro Bold" charset="0"/>
            </a:endParaRPr>
          </a:p>
        </p:txBody>
      </p:sp>
      <p:pic>
        <p:nvPicPr>
          <p:cNvPr id="21509" name="Picture 8" descr=" gears.gif                                                      003976C9Macintosh HD                   7C2622CB:"/>
          <p:cNvPicPr>
            <a:picLocks noChangeAspect="1" noChangeArrowheads="1"/>
          </p:cNvPicPr>
          <p:nvPr/>
        </p:nvPicPr>
        <p:blipFill>
          <a:blip r:embed="rId3" cstate="print"/>
          <a:srcRect/>
          <a:stretch>
            <a:fillRect/>
          </a:stretch>
        </p:blipFill>
        <p:spPr bwMode="auto">
          <a:xfrm>
            <a:off x="4067175" y="3048000"/>
            <a:ext cx="5076825" cy="33274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Number Placeholder 1"/>
          <p:cNvSpPr>
            <a:spLocks noGrp="1"/>
          </p:cNvSpPr>
          <p:nvPr>
            <p:ph type="sldNum" sz="quarter" idx="10"/>
          </p:nvPr>
        </p:nvSpPr>
        <p:spPr>
          <a:noFill/>
        </p:spPr>
        <p:txBody>
          <a:bodyPr/>
          <a:lstStyle/>
          <a:p>
            <a:fld id="{CF81DF44-F9CF-4A13-A04C-A44DAED07184}" type="slidenum">
              <a:rPr lang="en-US" smtClean="0"/>
              <a:pPr/>
              <a:t>14</a:t>
            </a:fld>
            <a:endParaRPr lang="en-US" smtClean="0"/>
          </a:p>
        </p:txBody>
      </p:sp>
      <p:sp>
        <p:nvSpPr>
          <p:cNvPr id="22531" name="Rectangle 2"/>
          <p:cNvSpPr>
            <a:spLocks noGrp="1" noChangeArrowheads="1"/>
          </p:cNvSpPr>
          <p:nvPr>
            <p:ph type="title" idx="4294967295"/>
          </p:nvPr>
        </p:nvSpPr>
        <p:spPr bwMode="auto">
          <a:xfrm>
            <a:off x="533400" y="609600"/>
            <a:ext cx="7924800" cy="519113"/>
          </a:xfrm>
          <a:prstGeom prst="rect">
            <a:avLst/>
          </a:prstGeom>
          <a:noFill/>
          <a:ln>
            <a:miter lim="800000"/>
            <a:headEnd/>
            <a:tailEnd/>
          </a:ln>
        </p:spPr>
        <p:txBody>
          <a:bodyPr anchor="b">
            <a:spAutoFit/>
          </a:bodyPr>
          <a:lstStyle/>
          <a:p>
            <a:pPr eaLnBrk="1" hangingPunct="1"/>
            <a:r>
              <a:rPr lang="en-US" b="0" smtClean="0">
                <a:latin typeface="Myriad Pro Bold" charset="0"/>
                <a:cs typeface="Times New Roman" pitchFamily="18" charset="0"/>
              </a:rPr>
              <a:t>Activities: What is the program doing?</a:t>
            </a:r>
            <a:endParaRPr lang="en-US" smtClean="0">
              <a:latin typeface="Myriad Pro Bold" charset="0"/>
              <a:cs typeface="Times New Roman" pitchFamily="18" charset="0"/>
            </a:endParaRPr>
          </a:p>
        </p:txBody>
      </p:sp>
      <p:sp>
        <p:nvSpPr>
          <p:cNvPr id="22532" name="Rectangle 3"/>
          <p:cNvSpPr>
            <a:spLocks noGrp="1" noChangeArrowheads="1"/>
          </p:cNvSpPr>
          <p:nvPr>
            <p:ph type="body" idx="4294967295"/>
          </p:nvPr>
        </p:nvSpPr>
        <p:spPr bwMode="auto">
          <a:xfrm>
            <a:off x="533400" y="995363"/>
            <a:ext cx="8458200" cy="4795837"/>
          </a:xfrm>
          <a:prstGeom prst="rect">
            <a:avLst/>
          </a:prstGeom>
          <a:noFill/>
          <a:ln>
            <a:miter lim="800000"/>
            <a:headEnd/>
            <a:tailEnd/>
          </a:ln>
        </p:spPr>
        <p:txBody>
          <a:bodyPr/>
          <a:lstStyle/>
          <a:p>
            <a:pPr lvl="1" eaLnBrk="1" hangingPunct="1">
              <a:lnSpc>
                <a:spcPct val="80000"/>
              </a:lnSpc>
              <a:buFont typeface="Wingdings" pitchFamily="2" charset="2"/>
              <a:buNone/>
            </a:pPr>
            <a:r>
              <a:rPr lang="en-US" smtClean="0"/>
              <a:t>	</a:t>
            </a:r>
          </a:p>
          <a:p>
            <a:pPr eaLnBrk="1" hangingPunct="1">
              <a:lnSpc>
                <a:spcPct val="80000"/>
              </a:lnSpc>
              <a:buFont typeface="Times" pitchFamily="18" charset="0"/>
              <a:buNone/>
            </a:pPr>
            <a:r>
              <a:rPr lang="en-US" sz="2600" smtClean="0">
                <a:latin typeface="Times New Roman Bold" charset="0"/>
                <a:cs typeface="Times New Roman" pitchFamily="18" charset="0"/>
              </a:rPr>
              <a:t>Think about the major components.</a:t>
            </a:r>
            <a:endParaRPr lang="en-US" sz="2600" smtClean="0">
              <a:latin typeface="Times New Roman" pitchFamily="18" charset="0"/>
              <a:cs typeface="Times New Roman" pitchFamily="18" charset="0"/>
            </a:endParaRPr>
          </a:p>
          <a:p>
            <a:pPr eaLnBrk="1" hangingPunct="1">
              <a:lnSpc>
                <a:spcPct val="130000"/>
              </a:lnSpc>
              <a:buFont typeface="Times" pitchFamily="18" charset="0"/>
              <a:buNone/>
            </a:pPr>
            <a:r>
              <a:rPr lang="en-US" sz="2600" smtClean="0">
                <a:latin typeface="Times New Roman" pitchFamily="18" charset="0"/>
                <a:cs typeface="Times New Roman" pitchFamily="18" charset="0"/>
              </a:rPr>
              <a:t>For example:</a:t>
            </a:r>
          </a:p>
          <a:p>
            <a:pPr eaLnBrk="1" hangingPunct="1"/>
            <a:r>
              <a:rPr lang="en-US" sz="2600" smtClean="0">
                <a:latin typeface="Times New Roman" pitchFamily="18" charset="0"/>
                <a:cs typeface="Times New Roman" pitchFamily="18" charset="0"/>
              </a:rPr>
              <a:t>Outreach</a:t>
            </a:r>
          </a:p>
          <a:p>
            <a:pPr eaLnBrk="1" hangingPunct="1"/>
            <a:r>
              <a:rPr lang="en-US" sz="2600" smtClean="0">
                <a:latin typeface="Times New Roman" pitchFamily="18" charset="0"/>
                <a:cs typeface="Times New Roman" pitchFamily="18" charset="0"/>
              </a:rPr>
              <a:t>Training </a:t>
            </a:r>
          </a:p>
          <a:p>
            <a:pPr eaLnBrk="1" hangingPunct="1"/>
            <a:r>
              <a:rPr lang="en-US" sz="2600" smtClean="0">
                <a:latin typeface="Times New Roman" pitchFamily="18" charset="0"/>
                <a:cs typeface="Times New Roman" pitchFamily="18" charset="0"/>
              </a:rPr>
              <a:t>Consultation</a:t>
            </a:r>
          </a:p>
          <a:p>
            <a:pPr eaLnBrk="1" hangingPunct="1"/>
            <a:r>
              <a:rPr lang="en-US" sz="2600" smtClean="0">
                <a:latin typeface="Times New Roman" pitchFamily="18" charset="0"/>
                <a:cs typeface="Times New Roman" pitchFamily="18" charset="0"/>
              </a:rPr>
              <a:t>Staff Development</a:t>
            </a:r>
          </a:p>
          <a:p>
            <a:pPr eaLnBrk="1" hangingPunct="1"/>
            <a:r>
              <a:rPr lang="en-US" sz="2600" smtClean="0">
                <a:latin typeface="Times New Roman" pitchFamily="18" charset="0"/>
                <a:cs typeface="Times New Roman" pitchFamily="18" charset="0"/>
              </a:rPr>
              <a:t>Partnership Development</a:t>
            </a:r>
          </a:p>
          <a:p>
            <a:pPr eaLnBrk="1" hangingPunct="1"/>
            <a:r>
              <a:rPr lang="en-US" sz="2600" smtClean="0">
                <a:latin typeface="Times New Roman" pitchFamily="18" charset="0"/>
                <a:cs typeface="Times New Roman" pitchFamily="18" charset="0"/>
              </a:rPr>
              <a:t>Running a program activity (tutoring)</a:t>
            </a:r>
            <a:endParaRPr lang="en-US" sz="2400" smtClean="0">
              <a:latin typeface="Myriad Pro Bold" charset="0"/>
              <a:cs typeface="Times New Roman" pitchFamily="18" charset="0"/>
            </a:endParaRPr>
          </a:p>
          <a:p>
            <a:pPr eaLnBrk="1" hangingPunct="1">
              <a:lnSpc>
                <a:spcPct val="80000"/>
              </a:lnSpc>
              <a:buFont typeface="Times" pitchFamily="18" charset="0"/>
              <a:buNone/>
            </a:pPr>
            <a:endParaRPr lang="en-US" sz="2400" b="1" smtClean="0"/>
          </a:p>
          <a:p>
            <a:pPr eaLnBrk="1" hangingPunct="1">
              <a:lnSpc>
                <a:spcPct val="80000"/>
              </a:lnSpc>
              <a:buFont typeface="Times" pitchFamily="18" charset="0"/>
              <a:buNone/>
            </a:pPr>
            <a:endParaRPr lang="en-US" sz="1200" smtClean="0">
              <a:latin typeface="Myriad Pro Bold" charset="0"/>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Number Placeholder 1"/>
          <p:cNvSpPr>
            <a:spLocks noGrp="1"/>
          </p:cNvSpPr>
          <p:nvPr>
            <p:ph type="sldNum" sz="quarter" idx="10"/>
          </p:nvPr>
        </p:nvSpPr>
        <p:spPr>
          <a:noFill/>
        </p:spPr>
        <p:txBody>
          <a:bodyPr/>
          <a:lstStyle/>
          <a:p>
            <a:fld id="{E811D10F-B172-43FA-95F3-1903130EF9C8}" type="slidenum">
              <a:rPr lang="en-US" smtClean="0"/>
              <a:pPr/>
              <a:t>15</a:t>
            </a:fld>
            <a:endParaRPr lang="en-US" smtClean="0"/>
          </a:p>
        </p:txBody>
      </p:sp>
      <p:sp>
        <p:nvSpPr>
          <p:cNvPr id="23555" name="Rectangle 2"/>
          <p:cNvSpPr>
            <a:spLocks noGrp="1" noChangeArrowheads="1"/>
          </p:cNvSpPr>
          <p:nvPr>
            <p:ph type="title" idx="4294967295"/>
          </p:nvPr>
        </p:nvSpPr>
        <p:spPr bwMode="auto">
          <a:xfrm>
            <a:off x="533400" y="623888"/>
            <a:ext cx="7924800" cy="519112"/>
          </a:xfrm>
          <a:prstGeom prst="rect">
            <a:avLst/>
          </a:prstGeom>
          <a:noFill/>
          <a:ln>
            <a:miter lim="800000"/>
            <a:headEnd/>
            <a:tailEnd/>
          </a:ln>
        </p:spPr>
        <p:txBody>
          <a:bodyPr anchor="b">
            <a:spAutoFit/>
          </a:bodyPr>
          <a:lstStyle/>
          <a:p>
            <a:pPr eaLnBrk="1" hangingPunct="1"/>
            <a:r>
              <a:rPr lang="en-US" b="0" smtClean="0">
                <a:latin typeface="Myriad Pro Bold" charset="0"/>
                <a:cs typeface="Times New Roman" pitchFamily="18" charset="0"/>
              </a:rPr>
              <a:t>Outputs: What is the program producing?</a:t>
            </a:r>
            <a:endParaRPr lang="en-US" smtClean="0">
              <a:latin typeface="Myriad Pro Bold" charset="0"/>
              <a:cs typeface="Times New Roman" pitchFamily="18" charset="0"/>
            </a:endParaRPr>
          </a:p>
        </p:txBody>
      </p:sp>
      <p:sp>
        <p:nvSpPr>
          <p:cNvPr id="23556" name="Rectangle 4"/>
          <p:cNvSpPr>
            <a:spLocks noChangeArrowheads="1"/>
          </p:cNvSpPr>
          <p:nvPr/>
        </p:nvSpPr>
        <p:spPr bwMode="auto">
          <a:xfrm>
            <a:off x="533400" y="914400"/>
            <a:ext cx="8458200" cy="5121275"/>
          </a:xfrm>
          <a:prstGeom prst="rect">
            <a:avLst/>
          </a:prstGeom>
          <a:noFill/>
          <a:ln w="9525">
            <a:noFill/>
            <a:miter lim="800000"/>
            <a:headEnd/>
            <a:tailEnd/>
          </a:ln>
        </p:spPr>
        <p:txBody>
          <a:bodyPr/>
          <a:lstStyle/>
          <a:p>
            <a:pPr marL="342900" indent="-342900">
              <a:spcBef>
                <a:spcPct val="20000"/>
              </a:spcBef>
              <a:buClr>
                <a:schemeClr val="folHlink"/>
              </a:buClr>
              <a:buSzPct val="75000"/>
              <a:buFont typeface="Wingdings" pitchFamily="2" charset="2"/>
              <a:buChar char="n"/>
            </a:pPr>
            <a:endParaRPr lang="en-US">
              <a:latin typeface="Arial" charset="0"/>
              <a:cs typeface="Times New Roman" pitchFamily="18" charset="0"/>
            </a:endParaRPr>
          </a:p>
          <a:p>
            <a:pPr marL="342900" indent="-342900">
              <a:lnSpc>
                <a:spcPct val="110000"/>
              </a:lnSpc>
              <a:spcBef>
                <a:spcPct val="20000"/>
              </a:spcBef>
              <a:buClr>
                <a:schemeClr val="accent2"/>
              </a:buClr>
              <a:buSzPct val="100000"/>
              <a:buFont typeface="Times" pitchFamily="18" charset="0"/>
              <a:buChar char="•"/>
            </a:pPr>
            <a:r>
              <a:rPr lang="en-US">
                <a:latin typeface="Arial" charset="0"/>
                <a:cs typeface="Times New Roman" pitchFamily="18" charset="0"/>
              </a:rPr>
              <a:t># of training workshops held</a:t>
            </a:r>
          </a:p>
          <a:p>
            <a:pPr marL="342900" indent="-342900">
              <a:lnSpc>
                <a:spcPct val="110000"/>
              </a:lnSpc>
              <a:spcBef>
                <a:spcPct val="20000"/>
              </a:spcBef>
              <a:buClr>
                <a:schemeClr val="accent2"/>
              </a:buClr>
              <a:buSzPct val="100000"/>
              <a:buFont typeface="Times" pitchFamily="18" charset="0"/>
              <a:buChar char="•"/>
            </a:pPr>
            <a:r>
              <a:rPr lang="en-US">
                <a:latin typeface="Arial" charset="0"/>
                <a:cs typeface="Times New Roman" pitchFamily="18" charset="0"/>
              </a:rPr>
              <a:t># of participants attending each workshop</a:t>
            </a:r>
          </a:p>
          <a:p>
            <a:pPr marL="342900" indent="-342900">
              <a:lnSpc>
                <a:spcPct val="110000"/>
              </a:lnSpc>
              <a:spcBef>
                <a:spcPct val="20000"/>
              </a:spcBef>
              <a:buClr>
                <a:schemeClr val="accent2"/>
              </a:buClr>
              <a:buSzPct val="100000"/>
              <a:buFont typeface="Times" pitchFamily="18" charset="0"/>
              <a:buChar char="•"/>
            </a:pPr>
            <a:r>
              <a:rPr lang="en-US">
                <a:latin typeface="Arial" charset="0"/>
                <a:cs typeface="Times New Roman" pitchFamily="18" charset="0"/>
              </a:rPr>
              <a:t># of partnerships formed</a:t>
            </a:r>
          </a:p>
          <a:p>
            <a:pPr marL="342900" indent="-342900">
              <a:lnSpc>
                <a:spcPct val="110000"/>
              </a:lnSpc>
              <a:spcBef>
                <a:spcPct val="20000"/>
              </a:spcBef>
              <a:buClr>
                <a:schemeClr val="accent2"/>
              </a:buClr>
              <a:buSzPct val="100000"/>
              <a:buFont typeface="Times" pitchFamily="18" charset="0"/>
              <a:buChar char="•"/>
            </a:pPr>
            <a:r>
              <a:rPr lang="en-US">
                <a:latin typeface="Arial" charset="0"/>
                <a:cs typeface="Times New Roman" pitchFamily="18" charset="0"/>
              </a:rPr>
              <a:t># of policy briefings conducted</a:t>
            </a:r>
          </a:p>
          <a:p>
            <a:pPr marL="342900" indent="-342900">
              <a:lnSpc>
                <a:spcPct val="110000"/>
              </a:lnSpc>
              <a:spcBef>
                <a:spcPct val="20000"/>
              </a:spcBef>
              <a:buClr>
                <a:schemeClr val="accent2"/>
              </a:buClr>
              <a:buSzPct val="100000"/>
              <a:buFont typeface="Times" pitchFamily="18" charset="0"/>
              <a:buChar char="•"/>
            </a:pPr>
            <a:r>
              <a:rPr lang="en-US">
                <a:latin typeface="Arial" charset="0"/>
                <a:cs typeface="Times New Roman" pitchFamily="18" charset="0"/>
              </a:rPr>
              <a:t># of reports disseminated</a:t>
            </a:r>
          </a:p>
          <a:p>
            <a:pPr marL="342900" indent="-342900">
              <a:spcBef>
                <a:spcPct val="20000"/>
              </a:spcBef>
              <a:buClr>
                <a:schemeClr val="folHlink"/>
              </a:buClr>
              <a:buSzPct val="75000"/>
              <a:buFont typeface="Wingdings" pitchFamily="2" charset="2"/>
              <a:buChar char="n"/>
            </a:pPr>
            <a:endParaRPr lang="en-US">
              <a:latin typeface="Arial" charset="0"/>
              <a:cs typeface="Times New Roman" pitchFamily="18" charset="0"/>
            </a:endParaRPr>
          </a:p>
          <a:p>
            <a:pPr marL="342900" indent="-342900">
              <a:spcBef>
                <a:spcPct val="20000"/>
              </a:spcBef>
              <a:buClr>
                <a:schemeClr val="folHlink"/>
              </a:buClr>
              <a:buSzPct val="75000"/>
              <a:buFont typeface="Wingdings" pitchFamily="2" charset="2"/>
              <a:buNone/>
            </a:pPr>
            <a:endParaRPr lang="en-US" sz="2800">
              <a:latin typeface="Comic Sans MS" pitchFamily="66" charset="0"/>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Number Placeholder 1"/>
          <p:cNvSpPr>
            <a:spLocks noGrp="1"/>
          </p:cNvSpPr>
          <p:nvPr>
            <p:ph type="sldNum" sz="quarter" idx="10"/>
          </p:nvPr>
        </p:nvSpPr>
        <p:spPr>
          <a:noFill/>
        </p:spPr>
        <p:txBody>
          <a:bodyPr/>
          <a:lstStyle/>
          <a:p>
            <a:fld id="{F59F8101-1347-4D12-8788-5FD871775A0B}" type="slidenum">
              <a:rPr lang="en-US" smtClean="0"/>
              <a:pPr/>
              <a:t>16</a:t>
            </a:fld>
            <a:endParaRPr lang="en-US" smtClean="0"/>
          </a:p>
        </p:txBody>
      </p:sp>
      <p:sp>
        <p:nvSpPr>
          <p:cNvPr id="24579" name="Rectangle 2"/>
          <p:cNvSpPr>
            <a:spLocks noGrp="1" noChangeArrowheads="1"/>
          </p:cNvSpPr>
          <p:nvPr>
            <p:ph type="title" idx="4294967295"/>
          </p:nvPr>
        </p:nvSpPr>
        <p:spPr bwMode="auto">
          <a:xfrm>
            <a:off x="547688" y="663575"/>
            <a:ext cx="8596312" cy="860425"/>
          </a:xfrm>
          <a:prstGeom prst="rect">
            <a:avLst/>
          </a:prstGeom>
          <a:noFill/>
          <a:ln>
            <a:miter lim="800000"/>
            <a:headEnd/>
            <a:tailEnd/>
          </a:ln>
        </p:spPr>
        <p:txBody>
          <a:bodyPr anchor="b">
            <a:spAutoFit/>
          </a:bodyPr>
          <a:lstStyle/>
          <a:p>
            <a:pPr eaLnBrk="1" hangingPunct="1">
              <a:lnSpc>
                <a:spcPct val="90000"/>
              </a:lnSpc>
            </a:pPr>
            <a:r>
              <a:rPr lang="en-US" b="0" smtClean="0">
                <a:latin typeface="Myriad Pro Bold" charset="0"/>
                <a:cs typeface="Times New Roman" pitchFamily="18" charset="0"/>
              </a:rPr>
              <a:t>Outcomes: What difference is the</a:t>
            </a:r>
            <a:br>
              <a:rPr lang="en-US" b="0" smtClean="0">
                <a:latin typeface="Myriad Pro Bold" charset="0"/>
                <a:cs typeface="Times New Roman" pitchFamily="18" charset="0"/>
              </a:rPr>
            </a:br>
            <a:r>
              <a:rPr lang="en-US" b="0" smtClean="0">
                <a:latin typeface="Myriad Pro Bold" charset="0"/>
                <a:cs typeface="Times New Roman" pitchFamily="18" charset="0"/>
              </a:rPr>
              <a:t>program making?</a:t>
            </a:r>
            <a:endParaRPr lang="en-US" smtClean="0">
              <a:latin typeface="Myriad Pro Bold" charset="0"/>
              <a:cs typeface="Times New Roman" pitchFamily="18" charset="0"/>
            </a:endParaRPr>
          </a:p>
        </p:txBody>
      </p:sp>
      <p:sp>
        <p:nvSpPr>
          <p:cNvPr id="24580" name="Rectangle 3"/>
          <p:cNvSpPr>
            <a:spLocks noGrp="1" noChangeArrowheads="1"/>
          </p:cNvSpPr>
          <p:nvPr>
            <p:ph type="body" idx="4294967295"/>
          </p:nvPr>
        </p:nvSpPr>
        <p:spPr bwMode="auto">
          <a:xfrm>
            <a:off x="533400" y="1184275"/>
            <a:ext cx="8339138" cy="5445125"/>
          </a:xfrm>
          <a:prstGeom prst="rect">
            <a:avLst/>
          </a:prstGeom>
          <a:noFill/>
          <a:ln>
            <a:miter lim="800000"/>
            <a:headEnd/>
            <a:tailEnd/>
          </a:ln>
        </p:spPr>
        <p:txBody>
          <a:bodyPr/>
          <a:lstStyle/>
          <a:p>
            <a:pPr eaLnBrk="1" hangingPunct="1">
              <a:buFont typeface="Times" pitchFamily="18" charset="0"/>
              <a:buNone/>
            </a:pPr>
            <a:endParaRPr lang="en-US" sz="2400" smtClean="0">
              <a:latin typeface="Myriad Pro Bold" charset="0"/>
              <a:cs typeface="Times New Roman" pitchFamily="18" charset="0"/>
            </a:endParaRPr>
          </a:p>
          <a:p>
            <a:pPr eaLnBrk="1" hangingPunct="1">
              <a:buFont typeface="Times" pitchFamily="18" charset="0"/>
              <a:buNone/>
            </a:pPr>
            <a:r>
              <a:rPr lang="en-US" sz="2600" smtClean="0">
                <a:latin typeface="Times New Roman Bold" charset="0"/>
                <a:cs typeface="Times New Roman" pitchFamily="18" charset="0"/>
              </a:rPr>
              <a:t>Outcomes are about change.</a:t>
            </a:r>
            <a:endParaRPr lang="en-US" sz="2600" smtClean="0">
              <a:latin typeface="Times New Roman" pitchFamily="18" charset="0"/>
              <a:cs typeface="Times New Roman" pitchFamily="18" charset="0"/>
            </a:endParaRPr>
          </a:p>
          <a:p>
            <a:pPr eaLnBrk="1" hangingPunct="1">
              <a:buFont typeface="Times" pitchFamily="18" charset="0"/>
              <a:buNone/>
            </a:pPr>
            <a:r>
              <a:rPr lang="en-US" sz="2600" smtClean="0">
                <a:latin typeface="Times New Roman" pitchFamily="18" charset="0"/>
                <a:cs typeface="Times New Roman" pitchFamily="18" charset="0"/>
              </a:rPr>
              <a:t>Identify what will happen and for whom it will happen.</a:t>
            </a:r>
          </a:p>
          <a:p>
            <a:pPr eaLnBrk="1" hangingPunct="1"/>
            <a:r>
              <a:rPr lang="en-US" sz="2600" smtClean="0">
                <a:latin typeface="Times New Roman" pitchFamily="18" charset="0"/>
                <a:cs typeface="Times New Roman" pitchFamily="18" charset="0"/>
              </a:rPr>
              <a:t>New knowledge</a:t>
            </a:r>
          </a:p>
          <a:p>
            <a:pPr eaLnBrk="1" hangingPunct="1"/>
            <a:r>
              <a:rPr lang="en-US" sz="2600" smtClean="0">
                <a:latin typeface="Times New Roman" pitchFamily="18" charset="0"/>
                <a:cs typeface="Times New Roman" pitchFamily="18" charset="0"/>
              </a:rPr>
              <a:t>Increased skills</a:t>
            </a:r>
          </a:p>
          <a:p>
            <a:pPr eaLnBrk="1" hangingPunct="1"/>
            <a:r>
              <a:rPr lang="en-US" sz="2600" smtClean="0">
                <a:latin typeface="Times New Roman" pitchFamily="18" charset="0"/>
                <a:cs typeface="Times New Roman" pitchFamily="18" charset="0"/>
              </a:rPr>
              <a:t>Changed attitudes or values</a:t>
            </a:r>
          </a:p>
          <a:p>
            <a:pPr eaLnBrk="1" hangingPunct="1"/>
            <a:r>
              <a:rPr lang="en-US" sz="2600" smtClean="0">
                <a:latin typeface="Times New Roman" pitchFamily="18" charset="0"/>
                <a:cs typeface="Times New Roman" pitchFamily="18" charset="0"/>
              </a:rPr>
              <a:t>Modified behavior/practice</a:t>
            </a:r>
          </a:p>
          <a:p>
            <a:pPr eaLnBrk="1" hangingPunct="1"/>
            <a:r>
              <a:rPr lang="en-US" sz="2600" smtClean="0">
                <a:latin typeface="Times New Roman" pitchFamily="18" charset="0"/>
                <a:cs typeface="Times New Roman" pitchFamily="18" charset="0"/>
              </a:rPr>
              <a:t>Changed conditions</a:t>
            </a:r>
            <a:endParaRPr lang="en-US" smtClean="0">
              <a:latin typeface="Myriad Pro Bold" charset="0"/>
              <a:cs typeface="Times New Roman" pitchFamily="18" charset="0"/>
            </a:endParaRPr>
          </a:p>
          <a:p>
            <a:pPr lvl="1" eaLnBrk="1" hangingPunct="1">
              <a:buFont typeface="Wingdings" pitchFamily="2" charset="2"/>
              <a:buNone/>
            </a:pPr>
            <a:endParaRPr lang="en-US" smtClean="0">
              <a:latin typeface="Myriad Pro Bold" charset="0"/>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Number Placeholder 1"/>
          <p:cNvSpPr>
            <a:spLocks noGrp="1"/>
          </p:cNvSpPr>
          <p:nvPr>
            <p:ph type="sldNum" sz="quarter" idx="10"/>
          </p:nvPr>
        </p:nvSpPr>
        <p:spPr>
          <a:noFill/>
        </p:spPr>
        <p:txBody>
          <a:bodyPr/>
          <a:lstStyle/>
          <a:p>
            <a:fld id="{845A2AE7-B8E7-4888-953A-3002858C3C82}" type="slidenum">
              <a:rPr lang="en-US" smtClean="0"/>
              <a:pPr/>
              <a:t>17</a:t>
            </a:fld>
            <a:endParaRPr lang="en-US" smtClean="0"/>
          </a:p>
        </p:txBody>
      </p:sp>
      <p:sp>
        <p:nvSpPr>
          <p:cNvPr id="26627" name="Title 1"/>
          <p:cNvSpPr>
            <a:spLocks noGrp="1"/>
          </p:cNvSpPr>
          <p:nvPr>
            <p:ph type="title" idx="4294967295"/>
          </p:nvPr>
        </p:nvSpPr>
        <p:spPr bwMode="auto">
          <a:xfrm>
            <a:off x="533400" y="609600"/>
            <a:ext cx="7924800" cy="519113"/>
          </a:xfrm>
          <a:prstGeom prst="rect">
            <a:avLst/>
          </a:prstGeom>
          <a:noFill/>
          <a:ln>
            <a:miter lim="800000"/>
            <a:headEnd/>
            <a:tailEnd/>
          </a:ln>
        </p:spPr>
        <p:txBody>
          <a:bodyPr anchor="b">
            <a:spAutoFit/>
          </a:bodyPr>
          <a:lstStyle/>
          <a:p>
            <a:pPr eaLnBrk="1" hangingPunct="1"/>
            <a:r>
              <a:rPr lang="en-US" b="0" smtClean="0">
                <a:latin typeface="Myriad Pro Bold" charset="0"/>
                <a:cs typeface="Times New Roman" pitchFamily="18" charset="0"/>
              </a:rPr>
              <a:t>Creating SMART Outcomes</a:t>
            </a:r>
            <a:endParaRPr lang="en-US" smtClean="0">
              <a:latin typeface="Myriad Pro Bold" charset="0"/>
              <a:cs typeface="Times New Roman" pitchFamily="18" charset="0"/>
            </a:endParaRPr>
          </a:p>
        </p:txBody>
      </p:sp>
      <p:sp>
        <p:nvSpPr>
          <p:cNvPr id="26628" name="Content Placeholder 2"/>
          <p:cNvSpPr>
            <a:spLocks noGrp="1"/>
          </p:cNvSpPr>
          <p:nvPr>
            <p:ph idx="4294967295"/>
          </p:nvPr>
        </p:nvSpPr>
        <p:spPr bwMode="auto">
          <a:xfrm>
            <a:off x="533400" y="847725"/>
            <a:ext cx="7848600" cy="4714875"/>
          </a:xfrm>
          <a:prstGeom prst="rect">
            <a:avLst/>
          </a:prstGeom>
          <a:noFill/>
          <a:ln>
            <a:miter lim="800000"/>
            <a:headEnd/>
            <a:tailEnd/>
          </a:ln>
        </p:spPr>
        <p:txBody>
          <a:bodyPr/>
          <a:lstStyle/>
          <a:p>
            <a:pPr eaLnBrk="1" hangingPunct="1"/>
            <a:endParaRPr lang="en-US" sz="2400" smtClean="0">
              <a:latin typeface="Myriad Pro Bold" charset="0"/>
              <a:cs typeface="Times New Roman" pitchFamily="18" charset="0"/>
            </a:endParaRPr>
          </a:p>
          <a:p>
            <a:pPr eaLnBrk="1" hangingPunct="1"/>
            <a:r>
              <a:rPr lang="en-US" sz="2600" smtClean="0">
                <a:latin typeface="Times New Roman" pitchFamily="18" charset="0"/>
                <a:cs typeface="Times New Roman" pitchFamily="18" charset="0"/>
              </a:rPr>
              <a:t>Outcomes are S.M.A.R.T.</a:t>
            </a:r>
          </a:p>
          <a:p>
            <a:pPr lvl="1" eaLnBrk="1" hangingPunct="1">
              <a:buSzPct val="70000"/>
              <a:buFont typeface="Times" pitchFamily="18" charset="0"/>
              <a:buChar char="•"/>
            </a:pPr>
            <a:r>
              <a:rPr lang="en-US" sz="2600" smtClean="0">
                <a:latin typeface="Times New Roman" pitchFamily="18" charset="0"/>
                <a:cs typeface="Times New Roman" pitchFamily="18" charset="0"/>
              </a:rPr>
              <a:t>Specific</a:t>
            </a:r>
          </a:p>
          <a:p>
            <a:pPr lvl="1" eaLnBrk="1" hangingPunct="1">
              <a:buSzPct val="70000"/>
              <a:buFont typeface="Times" pitchFamily="18" charset="0"/>
              <a:buChar char="•"/>
            </a:pPr>
            <a:r>
              <a:rPr lang="en-US" sz="2600" smtClean="0">
                <a:latin typeface="Times New Roman" pitchFamily="18" charset="0"/>
                <a:cs typeface="Times New Roman" pitchFamily="18" charset="0"/>
              </a:rPr>
              <a:t>Measurable</a:t>
            </a:r>
          </a:p>
          <a:p>
            <a:pPr lvl="1" eaLnBrk="1" hangingPunct="1">
              <a:buSzPct val="70000"/>
              <a:buFont typeface="Times" pitchFamily="18" charset="0"/>
              <a:buChar char="•"/>
            </a:pPr>
            <a:r>
              <a:rPr lang="en-US" sz="2600" smtClean="0">
                <a:latin typeface="Times New Roman" pitchFamily="18" charset="0"/>
                <a:cs typeface="Times New Roman" pitchFamily="18" charset="0"/>
              </a:rPr>
              <a:t>Attainable</a:t>
            </a:r>
          </a:p>
          <a:p>
            <a:pPr lvl="1" eaLnBrk="1" hangingPunct="1">
              <a:buSzPct val="70000"/>
              <a:buFont typeface="Times" pitchFamily="18" charset="0"/>
              <a:buChar char="•"/>
            </a:pPr>
            <a:r>
              <a:rPr lang="en-US" sz="2600" smtClean="0">
                <a:latin typeface="Times New Roman" pitchFamily="18" charset="0"/>
                <a:cs typeface="Times New Roman" pitchFamily="18" charset="0"/>
              </a:rPr>
              <a:t>Realistic</a:t>
            </a:r>
          </a:p>
          <a:p>
            <a:pPr lvl="1" eaLnBrk="1" hangingPunct="1">
              <a:buSzPct val="70000"/>
              <a:buFont typeface="Times" pitchFamily="18" charset="0"/>
              <a:buChar char="•"/>
            </a:pPr>
            <a:r>
              <a:rPr lang="en-US" sz="2600" smtClean="0">
                <a:latin typeface="Times New Roman" pitchFamily="18" charset="0"/>
                <a:cs typeface="Times New Roman" pitchFamily="18" charset="0"/>
              </a:rPr>
              <a:t>Timely</a:t>
            </a:r>
          </a:p>
          <a:p>
            <a:pPr lvl="1" eaLnBrk="1" hangingPunct="1">
              <a:buFont typeface="Wingdings" pitchFamily="2" charset="2"/>
              <a:buNone/>
            </a:pPr>
            <a:endParaRPr lang="en-US" sz="2600" smtClean="0">
              <a:latin typeface="Times New Roman" pitchFamily="18" charset="0"/>
              <a:cs typeface="Times New Roman" pitchFamily="18" charset="0"/>
            </a:endParaRPr>
          </a:p>
          <a:p>
            <a:pPr eaLnBrk="1" hangingPunct="1"/>
            <a:r>
              <a:rPr lang="en-US" sz="2600" smtClean="0">
                <a:latin typeface="Times New Roman" pitchFamily="18" charset="0"/>
                <a:cs typeface="Times New Roman" pitchFamily="18" charset="0"/>
              </a:rPr>
              <a:t>SMART outcomes emphasize </a:t>
            </a:r>
            <a:r>
              <a:rPr lang="en-US" sz="2600" i="1" smtClean="0">
                <a:latin typeface="Times New Roman" pitchFamily="18" charset="0"/>
                <a:cs typeface="Times New Roman" pitchFamily="18" charset="0"/>
              </a:rPr>
              <a:t>what you want</a:t>
            </a:r>
            <a:r>
              <a:rPr lang="en-US" sz="2600" smtClean="0">
                <a:latin typeface="Times New Roman" pitchFamily="18" charset="0"/>
                <a:cs typeface="Times New Roman" pitchFamily="18" charset="0"/>
              </a:rPr>
              <a:t>, rather than what you don’t want.</a:t>
            </a:r>
            <a:endParaRPr lang="en-US" sz="2400" smtClean="0">
              <a:latin typeface="Myriad Pro Bold" charset="0"/>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Slide Number Placeholder 3"/>
          <p:cNvSpPr>
            <a:spLocks noGrp="1"/>
          </p:cNvSpPr>
          <p:nvPr>
            <p:ph type="sldNum" sz="quarter" idx="10"/>
          </p:nvPr>
        </p:nvSpPr>
        <p:spPr>
          <a:noFill/>
        </p:spPr>
        <p:txBody>
          <a:bodyPr/>
          <a:lstStyle/>
          <a:p>
            <a:fld id="{5F365C01-0B10-4A24-85F6-1D66EE546A0C}" type="slidenum">
              <a:rPr lang="en-US" smtClean="0"/>
              <a:pPr/>
              <a:t>18</a:t>
            </a:fld>
            <a:endParaRPr lang="en-US" smtClean="0"/>
          </a:p>
        </p:txBody>
      </p:sp>
      <p:sp>
        <p:nvSpPr>
          <p:cNvPr id="27651" name="Rectangle 2"/>
          <p:cNvSpPr>
            <a:spLocks noGrp="1" noChangeArrowheads="1"/>
          </p:cNvSpPr>
          <p:nvPr>
            <p:ph type="title"/>
          </p:nvPr>
        </p:nvSpPr>
        <p:spPr bwMode="auto">
          <a:xfrm>
            <a:off x="533400" y="533400"/>
            <a:ext cx="7924800" cy="731838"/>
          </a:xfrm>
          <a:prstGeom prst="rect">
            <a:avLst/>
          </a:prstGeom>
          <a:noFill/>
          <a:ln>
            <a:miter lim="800000"/>
            <a:headEnd/>
            <a:tailEnd/>
          </a:ln>
        </p:spPr>
        <p:txBody>
          <a:bodyPr vert="horz" wrap="square" lIns="91440" tIns="45720" rIns="91440" bIns="45720" numCol="1" anchor="ctr" anchorCtr="0" compatLnSpc="1">
            <a:prstTxWarp prst="textNoShape">
              <a:avLst/>
            </a:prstTxWarp>
          </a:bodyPr>
          <a:lstStyle/>
          <a:p>
            <a:pPr eaLnBrk="1" hangingPunct="1"/>
            <a:r>
              <a:rPr lang="en-US" b="0" smtClean="0">
                <a:latin typeface="Myriad Pro Bold" charset="0"/>
              </a:rPr>
              <a:t>Your Program Goal</a:t>
            </a:r>
            <a:endParaRPr lang="en-US" smtClean="0">
              <a:latin typeface="Myriad Pro Bold" charset="0"/>
            </a:endParaRPr>
          </a:p>
        </p:txBody>
      </p:sp>
      <p:sp>
        <p:nvSpPr>
          <p:cNvPr id="27652" name="Rectangle 3"/>
          <p:cNvSpPr>
            <a:spLocks noGrp="1" noChangeArrowheads="1"/>
          </p:cNvSpPr>
          <p:nvPr>
            <p:ph type="body" idx="1"/>
          </p:nvPr>
        </p:nvSpPr>
        <p:spPr bwMode="auto">
          <a:xfrm>
            <a:off x="533400" y="1371600"/>
            <a:ext cx="7848600" cy="5202238"/>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p>
            <a:pPr eaLnBrk="1" hangingPunct="1">
              <a:lnSpc>
                <a:spcPct val="80000"/>
              </a:lnSpc>
              <a:buFont typeface="Times" pitchFamily="18" charset="0"/>
              <a:buNone/>
            </a:pPr>
            <a:r>
              <a:rPr lang="en-US" sz="2600" smtClean="0">
                <a:latin typeface="Times New Roman" pitchFamily="18" charset="0"/>
              </a:rPr>
              <a:t>To improve the ______________________</a:t>
            </a:r>
          </a:p>
          <a:p>
            <a:pPr eaLnBrk="1" hangingPunct="1">
              <a:lnSpc>
                <a:spcPct val="80000"/>
              </a:lnSpc>
              <a:buFont typeface="Times" pitchFamily="18" charset="0"/>
              <a:buNone/>
            </a:pPr>
            <a:r>
              <a:rPr lang="en-US" sz="2600" smtClean="0">
                <a:latin typeface="Times New Roman" pitchFamily="18" charset="0"/>
              </a:rPr>
              <a:t>             		(what)</a:t>
            </a:r>
          </a:p>
          <a:p>
            <a:pPr eaLnBrk="1" hangingPunct="1">
              <a:lnSpc>
                <a:spcPct val="80000"/>
              </a:lnSpc>
              <a:buFont typeface="Times" pitchFamily="18" charset="0"/>
              <a:buNone/>
            </a:pPr>
            <a:endParaRPr lang="en-US" sz="2600" smtClean="0">
              <a:latin typeface="Times New Roman" pitchFamily="18" charset="0"/>
            </a:endParaRPr>
          </a:p>
          <a:p>
            <a:pPr eaLnBrk="1" hangingPunct="1">
              <a:lnSpc>
                <a:spcPct val="80000"/>
              </a:lnSpc>
              <a:buFont typeface="Times" pitchFamily="18" charset="0"/>
              <a:buNone/>
            </a:pPr>
            <a:r>
              <a:rPr lang="en-US" sz="2600" smtClean="0">
                <a:latin typeface="Times New Roman" pitchFamily="18" charset="0"/>
              </a:rPr>
              <a:t>of ____________ 	who ______________________</a:t>
            </a:r>
          </a:p>
          <a:p>
            <a:pPr eaLnBrk="1" hangingPunct="1">
              <a:lnSpc>
                <a:spcPct val="80000"/>
              </a:lnSpc>
              <a:buFont typeface="Times" pitchFamily="18" charset="0"/>
              <a:buNone/>
            </a:pPr>
            <a:r>
              <a:rPr lang="en-US" sz="2600" smtClean="0">
                <a:latin typeface="Times New Roman" pitchFamily="18" charset="0"/>
              </a:rPr>
              <a:t>		(whom)	</a:t>
            </a:r>
          </a:p>
          <a:p>
            <a:pPr eaLnBrk="1" hangingPunct="1">
              <a:lnSpc>
                <a:spcPct val="80000"/>
              </a:lnSpc>
              <a:buFont typeface="Times" pitchFamily="18" charset="0"/>
              <a:buNone/>
            </a:pPr>
            <a:r>
              <a:rPr lang="en-US" sz="2600" smtClean="0">
                <a:latin typeface="Times New Roman" pitchFamily="18" charset="0"/>
              </a:rPr>
              <a:t>	</a:t>
            </a:r>
          </a:p>
          <a:p>
            <a:pPr eaLnBrk="1" hangingPunct="1">
              <a:lnSpc>
                <a:spcPct val="80000"/>
              </a:lnSpc>
              <a:buFont typeface="Times" pitchFamily="18" charset="0"/>
              <a:buNone/>
            </a:pPr>
            <a:r>
              <a:rPr lang="en-US" sz="2600" smtClean="0">
                <a:latin typeface="Times New Roman" pitchFamily="18" charset="0"/>
              </a:rPr>
              <a:t>through ___________________________________</a:t>
            </a:r>
          </a:p>
          <a:p>
            <a:pPr eaLnBrk="1" hangingPunct="1">
              <a:lnSpc>
                <a:spcPct val="80000"/>
              </a:lnSpc>
              <a:buFont typeface="Times" pitchFamily="18" charset="0"/>
              <a:buNone/>
            </a:pPr>
            <a:r>
              <a:rPr lang="en-US" sz="2600" smtClean="0">
                <a:latin typeface="Times New Roman" pitchFamily="18" charset="0"/>
              </a:rPr>
              <a:t>			(how)</a:t>
            </a:r>
          </a:p>
          <a:p>
            <a:pPr eaLnBrk="1" hangingPunct="1">
              <a:lnSpc>
                <a:spcPct val="80000"/>
              </a:lnSpc>
              <a:buFont typeface="Times" pitchFamily="18" charset="0"/>
              <a:buNone/>
            </a:pPr>
            <a:endParaRPr lang="en-US" sz="2600" smtClean="0">
              <a:latin typeface="Times New Roman" pitchFamily="18" charset="0"/>
            </a:endParaRPr>
          </a:p>
          <a:p>
            <a:pPr eaLnBrk="1" hangingPunct="1">
              <a:lnSpc>
                <a:spcPct val="80000"/>
              </a:lnSpc>
              <a:buFont typeface="Times" pitchFamily="18" charset="0"/>
              <a:buNone/>
            </a:pPr>
            <a:r>
              <a:rPr lang="en-US" sz="2600" smtClean="0">
                <a:latin typeface="Times New Roman" pitchFamily="18" charset="0"/>
              </a:rPr>
              <a:t>by ______________ as measured by _______________.</a:t>
            </a:r>
          </a:p>
          <a:p>
            <a:pPr eaLnBrk="1" hangingPunct="1">
              <a:lnSpc>
                <a:spcPct val="80000"/>
              </a:lnSpc>
              <a:buFont typeface="Times" pitchFamily="18" charset="0"/>
              <a:buNone/>
            </a:pPr>
            <a:r>
              <a:rPr lang="en-US" sz="2600" smtClean="0">
                <a:latin typeface="Times New Roman" pitchFamily="18" charset="0"/>
              </a:rPr>
              <a:t>          (when)</a:t>
            </a:r>
            <a:endParaRPr lang="en-US" sz="2400" smtClean="0">
              <a:latin typeface="Myriad Pro Bold" charset="0"/>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8674" name="Slide Number Placeholder 3"/>
          <p:cNvSpPr>
            <a:spLocks noGrp="1"/>
          </p:cNvSpPr>
          <p:nvPr>
            <p:ph type="sldNum" sz="quarter" idx="10"/>
          </p:nvPr>
        </p:nvSpPr>
        <p:spPr>
          <a:noFill/>
        </p:spPr>
        <p:txBody>
          <a:bodyPr/>
          <a:lstStyle/>
          <a:p>
            <a:fld id="{976C6473-BDED-4920-8756-1ACFECEE26EE}" type="slidenum">
              <a:rPr lang="en-US" smtClean="0"/>
              <a:pPr/>
              <a:t>19</a:t>
            </a:fld>
            <a:endParaRPr lang="en-US" smtClean="0"/>
          </a:p>
        </p:txBody>
      </p:sp>
      <p:sp>
        <p:nvSpPr>
          <p:cNvPr id="28675" name="Rectangle 2"/>
          <p:cNvSpPr>
            <a:spLocks noGrp="1" noChangeArrowheads="1"/>
          </p:cNvSpPr>
          <p:nvPr>
            <p:ph type="title"/>
          </p:nvPr>
        </p:nvSpPr>
        <p:spPr bwMode="auto">
          <a:xfrm>
            <a:off x="533400" y="533400"/>
            <a:ext cx="7924800" cy="731838"/>
          </a:xfrm>
          <a:prstGeom prst="rect">
            <a:avLst/>
          </a:prstGeom>
          <a:noFill/>
          <a:ln>
            <a:miter lim="800000"/>
            <a:headEnd/>
            <a:tailEnd/>
          </a:ln>
        </p:spPr>
        <p:txBody>
          <a:bodyPr vert="horz" wrap="square" lIns="91440" tIns="45720" rIns="91440" bIns="45720" numCol="1" anchor="ctr" anchorCtr="0" compatLnSpc="1">
            <a:prstTxWarp prst="textNoShape">
              <a:avLst/>
            </a:prstTxWarp>
          </a:bodyPr>
          <a:lstStyle/>
          <a:p>
            <a:pPr eaLnBrk="1" hangingPunct="1"/>
            <a:r>
              <a:rPr lang="en-US" b="0" smtClean="0">
                <a:latin typeface="Myriad Pro Bold" charset="0"/>
              </a:rPr>
              <a:t>Performance Objective Example</a:t>
            </a:r>
            <a:endParaRPr lang="en-US" smtClean="0">
              <a:latin typeface="Myriad Pro Bold" charset="0"/>
            </a:endParaRPr>
          </a:p>
        </p:txBody>
      </p:sp>
      <p:pic>
        <p:nvPicPr>
          <p:cNvPr id="28676" name="Picture 3"/>
          <p:cNvPicPr>
            <a:picLocks noGrp="1" noChangeAspect="1" noChangeArrowheads="1"/>
          </p:cNvPicPr>
          <p:nvPr>
            <p:ph type="body" idx="1"/>
          </p:nvPr>
        </p:nvPicPr>
        <p:blipFill>
          <a:blip r:embed="rId3" cstate="print"/>
          <a:srcRect/>
          <a:stretch>
            <a:fillRect/>
          </a:stretch>
        </p:blipFill>
        <p:spPr bwMode="auto">
          <a:xfrm>
            <a:off x="609600" y="1228725"/>
            <a:ext cx="7510463" cy="4511675"/>
          </a:xfrm>
          <a:prstGeom prst="rect">
            <a:avLst/>
          </a:prstGeom>
          <a:noFill/>
          <a:ln>
            <a:solidFill>
              <a:schemeClr val="tx1"/>
            </a:solidFill>
            <a:miter lim="800000"/>
            <a:headEnd/>
            <a:tailEnd/>
          </a:ln>
        </p:spPr>
      </p:pic>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Slide Number Placeholder 3"/>
          <p:cNvSpPr>
            <a:spLocks noGrp="1"/>
          </p:cNvSpPr>
          <p:nvPr>
            <p:ph type="sldNum" sz="quarter" idx="10"/>
          </p:nvPr>
        </p:nvSpPr>
        <p:spPr>
          <a:noFill/>
        </p:spPr>
        <p:txBody>
          <a:bodyPr/>
          <a:lstStyle/>
          <a:p>
            <a:fld id="{695A83F1-3D44-4F0B-906A-AEDE163F8638}" type="slidenum">
              <a:rPr lang="en-US" smtClean="0"/>
              <a:pPr/>
              <a:t>2</a:t>
            </a:fld>
            <a:endParaRPr lang="en-US" smtClean="0"/>
          </a:p>
        </p:txBody>
      </p:sp>
      <p:sp>
        <p:nvSpPr>
          <p:cNvPr id="10243" name="Rectangle 2"/>
          <p:cNvSpPr>
            <a:spLocks noGrp="1" noChangeArrowheads="1"/>
          </p:cNvSpPr>
          <p:nvPr>
            <p:ph type="title"/>
          </p:nvPr>
        </p:nvSpPr>
        <p:spPr bwMode="auto">
          <a:xfrm>
            <a:off x="533400" y="533400"/>
            <a:ext cx="7924800" cy="731838"/>
          </a:xfrm>
          <a:prstGeom prst="rect">
            <a:avLst/>
          </a:prstGeom>
          <a:noFill/>
          <a:ln>
            <a:miter lim="800000"/>
            <a:headEnd/>
            <a:tailEnd/>
          </a:ln>
        </p:spPr>
        <p:txBody>
          <a:bodyPr vert="horz" wrap="square" lIns="91440" tIns="45720" rIns="91440" bIns="45720" numCol="1" anchor="ctr" anchorCtr="0" compatLnSpc="1">
            <a:prstTxWarp prst="textNoShape">
              <a:avLst/>
            </a:prstTxWarp>
          </a:bodyPr>
          <a:lstStyle/>
          <a:p>
            <a:pPr eaLnBrk="1" hangingPunct="1"/>
            <a:r>
              <a:rPr lang="en-US" b="0" smtClean="0">
                <a:latin typeface="Myriad Pro Bold" charset="0"/>
              </a:rPr>
              <a:t>To think about . . .</a:t>
            </a:r>
            <a:endParaRPr lang="en-US" smtClean="0">
              <a:latin typeface="Myriad Pro Bold" charset="0"/>
            </a:endParaRPr>
          </a:p>
        </p:txBody>
      </p:sp>
      <p:sp>
        <p:nvSpPr>
          <p:cNvPr id="10244" name="Rectangle 3"/>
          <p:cNvSpPr>
            <a:spLocks noGrp="1" noChangeArrowheads="1"/>
          </p:cNvSpPr>
          <p:nvPr>
            <p:ph type="body" idx="1"/>
          </p:nvPr>
        </p:nvSpPr>
        <p:spPr bwMode="auto">
          <a:xfrm>
            <a:off x="533400" y="838200"/>
            <a:ext cx="8229600" cy="5283200"/>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p>
            <a:pPr eaLnBrk="1" hangingPunct="1">
              <a:buFont typeface="Times" pitchFamily="18" charset="0"/>
              <a:buNone/>
            </a:pPr>
            <a:endParaRPr lang="en-US" dirty="0" smtClean="0">
              <a:latin typeface="Myriad Pro Bold" charset="0"/>
            </a:endParaRPr>
          </a:p>
          <a:p>
            <a:pPr eaLnBrk="1" hangingPunct="1"/>
            <a:r>
              <a:rPr lang="en-US" sz="2600" dirty="0" smtClean="0">
                <a:latin typeface="Times New Roman Bold" charset="0"/>
              </a:rPr>
              <a:t>Start where you are.</a:t>
            </a:r>
            <a:r>
              <a:rPr lang="en-US" sz="2600" b="1" dirty="0" smtClean="0">
                <a:latin typeface="Times New Roman" pitchFamily="18" charset="0"/>
              </a:rPr>
              <a:t> </a:t>
            </a:r>
            <a:r>
              <a:rPr lang="en-US" sz="2600" dirty="0" smtClean="0">
                <a:latin typeface="Times New Roman" pitchFamily="18" charset="0"/>
              </a:rPr>
              <a:t>Know what is included in</a:t>
            </a:r>
            <a:br>
              <a:rPr lang="en-US" sz="2600" dirty="0" smtClean="0">
                <a:latin typeface="Times New Roman" pitchFamily="18" charset="0"/>
              </a:rPr>
            </a:br>
            <a:r>
              <a:rPr lang="en-US" sz="2600" dirty="0" smtClean="0">
                <a:latin typeface="Times New Roman" pitchFamily="18" charset="0"/>
              </a:rPr>
              <a:t>the district strategic plan, improvement plan,</a:t>
            </a:r>
            <a:br>
              <a:rPr lang="en-US" sz="2600" dirty="0" smtClean="0">
                <a:latin typeface="Times New Roman" pitchFamily="18" charset="0"/>
              </a:rPr>
            </a:br>
            <a:r>
              <a:rPr lang="en-US" sz="2600" dirty="0" smtClean="0">
                <a:latin typeface="Times New Roman" pitchFamily="18" charset="0"/>
              </a:rPr>
              <a:t>Title I plan, or most recent needs assessment.</a:t>
            </a:r>
            <a:endParaRPr lang="en-US" sz="2600" dirty="0" smtClean="0">
              <a:latin typeface="Myriad Pro Bold" charset="0"/>
            </a:endParaRPr>
          </a:p>
          <a:p>
            <a:pPr eaLnBrk="1" hangingPunct="1"/>
            <a:endParaRPr lang="en-US" sz="2600" dirty="0" smtClean="0">
              <a:latin typeface="Times New Roman" pitchFamily="18" charset="0"/>
            </a:endParaRPr>
          </a:p>
          <a:p>
            <a:pPr eaLnBrk="1" hangingPunct="1"/>
            <a:r>
              <a:rPr lang="en-US" sz="2600" dirty="0" smtClean="0">
                <a:latin typeface="Times New Roman" pitchFamily="18" charset="0"/>
              </a:rPr>
              <a:t>What kinds of hard data are available?</a:t>
            </a:r>
            <a:br>
              <a:rPr lang="en-US" sz="2600" dirty="0" smtClean="0">
                <a:latin typeface="Times New Roman" pitchFamily="18" charset="0"/>
              </a:rPr>
            </a:br>
            <a:r>
              <a:rPr lang="en-US" sz="2600" dirty="0" smtClean="0">
                <a:latin typeface="Times New Roman" pitchFamily="18" charset="0"/>
              </a:rPr>
              <a:t>(think </a:t>
            </a:r>
            <a:r>
              <a:rPr lang="en-US" sz="2600" dirty="0" smtClean="0">
                <a:latin typeface="Times New Roman Bold" charset="0"/>
              </a:rPr>
              <a:t>qualitative</a:t>
            </a:r>
            <a:r>
              <a:rPr lang="en-US" sz="2600" dirty="0" smtClean="0">
                <a:latin typeface="Times New Roman" pitchFamily="18" charset="0"/>
              </a:rPr>
              <a:t> as well as </a:t>
            </a:r>
            <a:r>
              <a:rPr lang="en-US" sz="2600" dirty="0" smtClean="0">
                <a:latin typeface="Times New Roman Bold" charset="0"/>
              </a:rPr>
              <a:t>quantitative</a:t>
            </a:r>
            <a:r>
              <a:rPr lang="en-US" sz="2600" dirty="0" smtClean="0">
                <a:latin typeface="Times New Roman" pitchFamily="18" charset="0"/>
              </a:rPr>
              <a:t>)</a:t>
            </a:r>
            <a:r>
              <a:rPr lang="en-US" sz="2600" b="1" dirty="0" smtClean="0">
                <a:latin typeface="Times New Roman" pitchFamily="18" charset="0"/>
              </a:rPr>
              <a:t/>
            </a:r>
            <a:br>
              <a:rPr lang="en-US" sz="2600" b="1" dirty="0" smtClean="0">
                <a:latin typeface="Times New Roman" pitchFamily="18" charset="0"/>
              </a:rPr>
            </a:br>
            <a:r>
              <a:rPr lang="en-US" sz="2600" dirty="0" smtClean="0">
                <a:latin typeface="Times New Roman" pitchFamily="18" charset="0"/>
              </a:rPr>
              <a:t>What do they tell you about the needs of the</a:t>
            </a:r>
            <a:br>
              <a:rPr lang="en-US" sz="2600" dirty="0" smtClean="0">
                <a:latin typeface="Times New Roman" pitchFamily="18" charset="0"/>
              </a:rPr>
            </a:br>
            <a:r>
              <a:rPr lang="en-US" sz="2600" dirty="0" smtClean="0">
                <a:latin typeface="Times New Roman" pitchFamily="18" charset="0"/>
              </a:rPr>
              <a:t>children and teachers in the district?</a:t>
            </a:r>
          </a:p>
          <a:p>
            <a:pPr eaLnBrk="1" hangingPunct="1"/>
            <a:endParaRPr lang="en-US" sz="2600" dirty="0" smtClean="0">
              <a:latin typeface="Times New Roman" pitchFamily="18" charset="0"/>
            </a:endParaRPr>
          </a:p>
          <a:p>
            <a:pPr eaLnBrk="1" hangingPunct="1"/>
            <a:r>
              <a:rPr lang="en-US" sz="2600" dirty="0" smtClean="0">
                <a:latin typeface="Times New Roman" pitchFamily="18" charset="0"/>
              </a:rPr>
              <a:t>Define the educational problem in terms of current research and statistics. </a:t>
            </a:r>
            <a:r>
              <a:rPr lang="en-US" sz="2600" dirty="0" smtClean="0">
                <a:latin typeface="Times New Roman Bold" charset="0"/>
              </a:rPr>
              <a:t>Focus on best practices.</a:t>
            </a:r>
            <a:endParaRPr lang="en-US" b="1" dirty="0" smtClean="0">
              <a:latin typeface="Myriad Pro Bold" charset="0"/>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9698" name="Slide Number Placeholder 3"/>
          <p:cNvSpPr>
            <a:spLocks noGrp="1"/>
          </p:cNvSpPr>
          <p:nvPr>
            <p:ph type="sldNum" sz="quarter" idx="10"/>
          </p:nvPr>
        </p:nvSpPr>
        <p:spPr>
          <a:noFill/>
        </p:spPr>
        <p:txBody>
          <a:bodyPr/>
          <a:lstStyle/>
          <a:p>
            <a:fld id="{D7DAB3E9-3AAE-4EE3-8C38-B03EA9112126}" type="slidenum">
              <a:rPr lang="en-US" smtClean="0"/>
              <a:pPr/>
              <a:t>20</a:t>
            </a:fld>
            <a:endParaRPr lang="en-US" smtClean="0"/>
          </a:p>
        </p:txBody>
      </p:sp>
      <p:sp>
        <p:nvSpPr>
          <p:cNvPr id="29699" name="Rectangle 2"/>
          <p:cNvSpPr>
            <a:spLocks noGrp="1" noChangeArrowheads="1"/>
          </p:cNvSpPr>
          <p:nvPr>
            <p:ph type="title"/>
          </p:nvPr>
        </p:nvSpPr>
        <p:spPr bwMode="auto">
          <a:xfrm>
            <a:off x="533400" y="533400"/>
            <a:ext cx="7924800" cy="731838"/>
          </a:xfrm>
          <a:prstGeom prst="rect">
            <a:avLst/>
          </a:prstGeom>
          <a:noFill/>
          <a:ln>
            <a:miter lim="800000"/>
            <a:headEnd/>
            <a:tailEnd/>
          </a:ln>
        </p:spPr>
        <p:txBody>
          <a:bodyPr vert="horz" wrap="square" lIns="91440" tIns="45720" rIns="91440" bIns="45720" numCol="1" anchor="ctr" anchorCtr="0" compatLnSpc="1">
            <a:prstTxWarp prst="textNoShape">
              <a:avLst/>
            </a:prstTxWarp>
          </a:bodyPr>
          <a:lstStyle/>
          <a:p>
            <a:pPr eaLnBrk="1" hangingPunct="1"/>
            <a:r>
              <a:rPr lang="en-US" b="0" smtClean="0">
                <a:latin typeface="Myriad Pro Bold" charset="0"/>
              </a:rPr>
              <a:t>Practice</a:t>
            </a:r>
            <a:endParaRPr lang="en-US" smtClean="0">
              <a:latin typeface="Myriad Pro Bold" charset="0"/>
            </a:endParaRPr>
          </a:p>
        </p:txBody>
      </p:sp>
      <p:sp>
        <p:nvSpPr>
          <p:cNvPr id="29700" name="Rectangle 3"/>
          <p:cNvSpPr>
            <a:spLocks noGrp="1" noChangeArrowheads="1"/>
          </p:cNvSpPr>
          <p:nvPr>
            <p:ph type="body" idx="1"/>
          </p:nvPr>
        </p:nvSpPr>
        <p:spPr bwMode="auto">
          <a:xfrm>
            <a:off x="533400" y="847725"/>
            <a:ext cx="7848600" cy="4714875"/>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p>
            <a:pPr eaLnBrk="1" hangingPunct="1"/>
            <a:endParaRPr lang="en-US" smtClean="0">
              <a:latin typeface="Myriad Pro Bold" charset="0"/>
            </a:endParaRPr>
          </a:p>
          <a:p>
            <a:pPr eaLnBrk="1" hangingPunct="1"/>
            <a:r>
              <a:rPr lang="en-US" sz="2600" smtClean="0">
                <a:latin typeface="Times New Roman" pitchFamily="18" charset="0"/>
              </a:rPr>
              <a:t>Logic Model</a:t>
            </a:r>
          </a:p>
          <a:p>
            <a:pPr eaLnBrk="1" hangingPunct="1"/>
            <a:endParaRPr lang="en-US" sz="2600" smtClean="0">
              <a:latin typeface="Times New Roman" pitchFamily="18" charset="0"/>
            </a:endParaRPr>
          </a:p>
          <a:p>
            <a:pPr eaLnBrk="1" hangingPunct="1"/>
            <a:r>
              <a:rPr lang="en-US" sz="2600" smtClean="0">
                <a:latin typeface="Times New Roman" pitchFamily="18" charset="0"/>
              </a:rPr>
              <a:t>Program Goal</a:t>
            </a:r>
            <a:endParaRPr lang="en-US" smtClean="0">
              <a:latin typeface="Myriad Pro Bold" charset="0"/>
            </a:endParaRPr>
          </a:p>
          <a:p>
            <a:pPr eaLnBrk="1" hangingPunct="1"/>
            <a:endParaRPr lang="en-US" smtClean="0">
              <a:latin typeface="Myriad Pro Bold" charset="0"/>
            </a:endParaRPr>
          </a:p>
        </p:txBody>
      </p:sp>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Number Placeholder 3"/>
          <p:cNvSpPr>
            <a:spLocks noGrp="1"/>
          </p:cNvSpPr>
          <p:nvPr>
            <p:ph type="sldNum" sz="quarter" idx="10"/>
          </p:nvPr>
        </p:nvSpPr>
        <p:spPr>
          <a:noFill/>
        </p:spPr>
        <p:txBody>
          <a:bodyPr/>
          <a:lstStyle/>
          <a:p>
            <a:fld id="{A507F938-0190-4A8E-B509-AFDCFBDC69FF}" type="slidenum">
              <a:rPr lang="en-US" smtClean="0"/>
              <a:pPr/>
              <a:t>21</a:t>
            </a:fld>
            <a:endParaRPr lang="en-US" smtClean="0"/>
          </a:p>
        </p:txBody>
      </p:sp>
      <p:sp>
        <p:nvSpPr>
          <p:cNvPr id="30723" name="Rectangle 3"/>
          <p:cNvSpPr>
            <a:spLocks noGrp="1" noChangeArrowheads="1"/>
          </p:cNvSpPr>
          <p:nvPr>
            <p:ph type="body" idx="1"/>
          </p:nvPr>
        </p:nvSpPr>
        <p:spPr bwMode="auto">
          <a:xfrm>
            <a:off x="533400" y="1295400"/>
            <a:ext cx="7848600" cy="4714875"/>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600" smtClean="0">
                <a:latin typeface="Times New Roman" pitchFamily="18" charset="0"/>
              </a:rPr>
              <a:t>You run into a Board Member at</a:t>
            </a:r>
            <a:br>
              <a:rPr lang="en-US" sz="2600" smtClean="0">
                <a:latin typeface="Times New Roman" pitchFamily="18" charset="0"/>
              </a:rPr>
            </a:br>
            <a:r>
              <a:rPr lang="en-US" sz="2600" smtClean="0">
                <a:latin typeface="Times New Roman" pitchFamily="18" charset="0"/>
              </a:rPr>
              <a:t>the grocery store who has heard you</a:t>
            </a:r>
            <a:br>
              <a:rPr lang="en-US" sz="2600" smtClean="0">
                <a:latin typeface="Times New Roman" pitchFamily="18" charset="0"/>
              </a:rPr>
            </a:br>
            <a:r>
              <a:rPr lang="en-US" sz="2600" smtClean="0">
                <a:latin typeface="Times New Roman" pitchFamily="18" charset="0"/>
              </a:rPr>
              <a:t>may be working on a grant. </a:t>
            </a:r>
          </a:p>
          <a:p>
            <a:pPr eaLnBrk="1" hangingPunct="1"/>
            <a:endParaRPr lang="en-US" sz="2600" smtClean="0">
              <a:latin typeface="Times New Roman" pitchFamily="18" charset="0"/>
            </a:endParaRPr>
          </a:p>
          <a:p>
            <a:pPr eaLnBrk="1" hangingPunct="1"/>
            <a:r>
              <a:rPr lang="en-US" sz="2600" smtClean="0">
                <a:latin typeface="Times New Roman" pitchFamily="18" charset="0"/>
              </a:rPr>
              <a:t>What will you say about the nature of</a:t>
            </a:r>
            <a:br>
              <a:rPr lang="en-US" sz="2600" smtClean="0">
                <a:latin typeface="Times New Roman" pitchFamily="18" charset="0"/>
              </a:rPr>
            </a:br>
            <a:r>
              <a:rPr lang="en-US" sz="2600" smtClean="0">
                <a:latin typeface="Times New Roman" pitchFamily="18" charset="0"/>
              </a:rPr>
              <a:t>the project and how it will be conducted;</a:t>
            </a:r>
            <a:br>
              <a:rPr lang="en-US" sz="2600" smtClean="0">
                <a:latin typeface="Times New Roman" pitchFamily="18" charset="0"/>
              </a:rPr>
            </a:br>
            <a:r>
              <a:rPr lang="en-US" sz="2600" smtClean="0">
                <a:latin typeface="Times New Roman" pitchFamily="18" charset="0"/>
              </a:rPr>
              <a:t>the timetable; anticipated outcomes; how to best evaluate the results; staffing and volunteer needs, including existing staff and new hires?</a:t>
            </a:r>
            <a:endParaRPr lang="en-US" smtClean="0">
              <a:latin typeface="Myriad Pro Bold" charset="0"/>
            </a:endParaRPr>
          </a:p>
        </p:txBody>
      </p:sp>
      <p:sp>
        <p:nvSpPr>
          <p:cNvPr id="30724" name="Title 4"/>
          <p:cNvSpPr>
            <a:spLocks noGrp="1"/>
          </p:cNvSpPr>
          <p:nvPr>
            <p:ph type="title"/>
          </p:nvPr>
        </p:nvSpPr>
        <p:spPr bwMode="auto">
          <a:xfrm>
            <a:off x="533400" y="533400"/>
            <a:ext cx="7924800" cy="731838"/>
          </a:xfrm>
          <a:prstGeom prst="rect">
            <a:avLst/>
          </a:prstGeom>
          <a:noFill/>
          <a:ln>
            <a:miter lim="800000"/>
            <a:headEnd/>
            <a:tailEnd/>
          </a:ln>
        </p:spPr>
        <p:txBody>
          <a:bodyPr vert="horz" wrap="square" lIns="91440" tIns="45720" rIns="91440" bIns="45720" numCol="1" anchor="ctr" anchorCtr="0" compatLnSpc="1">
            <a:prstTxWarp prst="textNoShape">
              <a:avLst/>
            </a:prstTxWarp>
          </a:bodyPr>
          <a:lstStyle/>
          <a:p>
            <a:r>
              <a:rPr lang="en-US" b="0" smtClean="0">
                <a:latin typeface="Myriad Pro Bold" charset="0"/>
              </a:rPr>
              <a:t/>
            </a:r>
            <a:br>
              <a:rPr lang="en-US" b="0" smtClean="0">
                <a:latin typeface="Myriad Pro Bold" charset="0"/>
              </a:rPr>
            </a:br>
            <a:r>
              <a:rPr lang="en-US" b="0" smtClean="0">
                <a:latin typeface="Myriad Pro Bold" charset="0"/>
              </a:rPr>
              <a:t>One–minute summary:</a:t>
            </a:r>
            <a:br>
              <a:rPr lang="en-US" b="0" smtClean="0">
                <a:latin typeface="Myriad Pro Bold" charset="0"/>
              </a:rPr>
            </a:br>
            <a:endParaRPr lang="en-US" smtClean="0">
              <a:latin typeface="Myriad Pro Bold" charset="0"/>
            </a:endParaRPr>
          </a:p>
        </p:txBody>
      </p:sp>
      <p:pic>
        <p:nvPicPr>
          <p:cNvPr id="30725" name="Picture 6" descr=" timer.gif                                                      0039C8F0Macintosh HD                   7C2622CB:"/>
          <p:cNvPicPr>
            <a:picLocks noChangeAspect="1" noChangeArrowheads="1"/>
          </p:cNvPicPr>
          <p:nvPr/>
        </p:nvPicPr>
        <p:blipFill>
          <a:blip r:embed="rId3" cstate="print"/>
          <a:srcRect/>
          <a:stretch>
            <a:fillRect/>
          </a:stretch>
        </p:blipFill>
        <p:spPr bwMode="auto">
          <a:xfrm rot="388746">
            <a:off x="6019800" y="304800"/>
            <a:ext cx="2054225" cy="30829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1746" name="Slide Number Placeholder 3"/>
          <p:cNvSpPr>
            <a:spLocks noGrp="1"/>
          </p:cNvSpPr>
          <p:nvPr>
            <p:ph type="sldNum" sz="quarter" idx="10"/>
          </p:nvPr>
        </p:nvSpPr>
        <p:spPr>
          <a:noFill/>
        </p:spPr>
        <p:txBody>
          <a:bodyPr/>
          <a:lstStyle/>
          <a:p>
            <a:fld id="{1E35601E-008C-4B40-99A0-78A114739D34}" type="slidenum">
              <a:rPr lang="en-US" smtClean="0"/>
              <a:pPr/>
              <a:t>22</a:t>
            </a:fld>
            <a:endParaRPr lang="en-US" smtClean="0"/>
          </a:p>
        </p:txBody>
      </p:sp>
      <p:sp>
        <p:nvSpPr>
          <p:cNvPr id="31747" name="Rectangle 2"/>
          <p:cNvSpPr>
            <a:spLocks noGrp="1" noChangeArrowheads="1"/>
          </p:cNvSpPr>
          <p:nvPr>
            <p:ph type="title"/>
          </p:nvPr>
        </p:nvSpPr>
        <p:spPr bwMode="auto">
          <a:xfrm>
            <a:off x="533400" y="533400"/>
            <a:ext cx="7924800" cy="731838"/>
          </a:xfrm>
          <a:prstGeom prst="rect">
            <a:avLst/>
          </a:prstGeom>
          <a:noFill/>
          <a:ln>
            <a:miter lim="800000"/>
            <a:headEnd/>
            <a:tailEnd/>
          </a:ln>
        </p:spPr>
        <p:txBody>
          <a:bodyPr vert="horz" wrap="square" lIns="91440" tIns="45720" rIns="91440" bIns="45720" numCol="1" anchor="ctr" anchorCtr="0" compatLnSpc="1">
            <a:prstTxWarp prst="textNoShape">
              <a:avLst/>
            </a:prstTxWarp>
          </a:bodyPr>
          <a:lstStyle/>
          <a:p>
            <a:pPr eaLnBrk="1" hangingPunct="1"/>
            <a:r>
              <a:rPr lang="en-US" b="0" smtClean="0">
                <a:latin typeface="Myriad Pro Bold" charset="0"/>
              </a:rPr>
              <a:t>Find a Match</a:t>
            </a:r>
            <a:endParaRPr lang="en-US" smtClean="0">
              <a:latin typeface="Myriad Pro Bold" charset="0"/>
            </a:endParaRPr>
          </a:p>
        </p:txBody>
      </p:sp>
      <p:pic>
        <p:nvPicPr>
          <p:cNvPr id="31748" name="Picture 8" descr="C:\Documents and Settings\lwalk\Local Settings\Temporary Internet Files\Content.IE5\K0DZS85X\MC900335913[1].wmf"/>
          <p:cNvPicPr>
            <a:picLocks noChangeAspect="1" noChangeArrowheads="1"/>
          </p:cNvPicPr>
          <p:nvPr/>
        </p:nvPicPr>
        <p:blipFill>
          <a:blip r:embed="rId3" cstate="print"/>
          <a:srcRect/>
          <a:stretch>
            <a:fillRect/>
          </a:stretch>
        </p:blipFill>
        <p:spPr bwMode="auto">
          <a:xfrm>
            <a:off x="3505200" y="1066800"/>
            <a:ext cx="4165600" cy="5110163"/>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p:cNvSpPr>
            <a:spLocks noGrp="1"/>
          </p:cNvSpPr>
          <p:nvPr>
            <p:ph type="title"/>
          </p:nvPr>
        </p:nvSpPr>
        <p:spPr bwMode="auto">
          <a:xfrm>
            <a:off x="533400" y="533400"/>
            <a:ext cx="7924800" cy="731838"/>
          </a:xfrm>
          <a:prstGeom prst="rect">
            <a:avLst/>
          </a:prstGeom>
          <a:noFill/>
          <a:ln>
            <a:miter lim="800000"/>
            <a:headEnd/>
            <a:tailEnd/>
          </a:ln>
        </p:spPr>
        <p:txBody>
          <a:bodyPr vert="horz" wrap="square" lIns="91440" tIns="45720" rIns="91440" bIns="45720" numCol="1" anchor="ctr" anchorCtr="0" compatLnSpc="1">
            <a:prstTxWarp prst="textNoShape">
              <a:avLst/>
            </a:prstTxWarp>
          </a:bodyPr>
          <a:lstStyle/>
          <a:p>
            <a:r>
              <a:rPr lang="en-US" b="0" smtClean="0">
                <a:latin typeface="Myriad Pro Bold" charset="0"/>
              </a:rPr>
              <a:t>Find a Match </a:t>
            </a:r>
            <a:endParaRPr lang="en-US" smtClean="0">
              <a:latin typeface="Myriad Pro Bold" charset="0"/>
            </a:endParaRPr>
          </a:p>
        </p:txBody>
      </p:sp>
      <p:sp>
        <p:nvSpPr>
          <p:cNvPr id="32771" name="Content Placeholder 2"/>
          <p:cNvSpPr>
            <a:spLocks noGrp="1"/>
          </p:cNvSpPr>
          <p:nvPr>
            <p:ph idx="1"/>
          </p:nvPr>
        </p:nvSpPr>
        <p:spPr bwMode="auto">
          <a:xfrm>
            <a:off x="533400" y="1304925"/>
            <a:ext cx="7848600" cy="4714875"/>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p>
            <a:r>
              <a:rPr lang="en-US" sz="2600" smtClean="0">
                <a:latin typeface="Times New Roman" pitchFamily="18" charset="0"/>
              </a:rPr>
              <a:t>Evaluate funders</a:t>
            </a:r>
          </a:p>
          <a:p>
            <a:pPr lvl="1">
              <a:buSzPct val="70000"/>
              <a:buFont typeface="Times" pitchFamily="18" charset="0"/>
              <a:buChar char="•"/>
            </a:pPr>
            <a:r>
              <a:rPr lang="en-US" sz="2600" smtClean="0">
                <a:latin typeface="Times New Roman" pitchFamily="18" charset="0"/>
              </a:rPr>
              <a:t>Competitive vs. Entitlement</a:t>
            </a:r>
          </a:p>
          <a:p>
            <a:pPr lvl="1">
              <a:buSzPct val="70000"/>
              <a:buFont typeface="Times" pitchFamily="18" charset="0"/>
              <a:buChar char="•"/>
            </a:pPr>
            <a:r>
              <a:rPr lang="en-US" sz="2600" smtClean="0">
                <a:latin typeface="Times New Roman" pitchFamily="18" charset="0"/>
              </a:rPr>
              <a:t>Federal</a:t>
            </a:r>
          </a:p>
          <a:p>
            <a:pPr lvl="1">
              <a:buSzPct val="70000"/>
              <a:buFont typeface="Times" pitchFamily="18" charset="0"/>
              <a:buChar char="•"/>
            </a:pPr>
            <a:r>
              <a:rPr lang="en-US" sz="2600" smtClean="0">
                <a:latin typeface="Times New Roman" pitchFamily="18" charset="0"/>
              </a:rPr>
              <a:t>State</a:t>
            </a:r>
          </a:p>
          <a:p>
            <a:pPr lvl="1">
              <a:buSzPct val="70000"/>
              <a:buFont typeface="Times" pitchFamily="18" charset="0"/>
              <a:buChar char="•"/>
            </a:pPr>
            <a:r>
              <a:rPr lang="en-US" sz="2600" smtClean="0">
                <a:latin typeface="Times New Roman" pitchFamily="18" charset="0"/>
              </a:rPr>
              <a:t>Local</a:t>
            </a:r>
          </a:p>
          <a:p>
            <a:pPr lvl="1">
              <a:buSzPct val="70000"/>
              <a:buFont typeface="Times" pitchFamily="18" charset="0"/>
              <a:buChar char="•"/>
            </a:pPr>
            <a:r>
              <a:rPr lang="en-US" sz="2600" smtClean="0">
                <a:latin typeface="Times New Roman" pitchFamily="18" charset="0"/>
              </a:rPr>
              <a:t>Foundations</a:t>
            </a:r>
          </a:p>
          <a:p>
            <a:endParaRPr lang="en-US" sz="2600" smtClean="0">
              <a:latin typeface="Times New Roman" pitchFamily="18" charset="0"/>
            </a:endParaRPr>
          </a:p>
          <a:p>
            <a:r>
              <a:rPr lang="en-US" sz="2600" smtClean="0">
                <a:latin typeface="Times New Roman" pitchFamily="18" charset="0"/>
              </a:rPr>
              <a:t>Find the best fit</a:t>
            </a:r>
          </a:p>
          <a:p>
            <a:pPr lvl="1">
              <a:buSzPct val="70000"/>
              <a:buFont typeface="Times" pitchFamily="18" charset="0"/>
              <a:buChar char="•"/>
            </a:pPr>
            <a:r>
              <a:rPr lang="en-US" sz="2600" smtClean="0">
                <a:latin typeface="Times New Roman" pitchFamily="18" charset="0"/>
              </a:rPr>
              <a:t>Identify reporting requirements</a:t>
            </a:r>
          </a:p>
          <a:p>
            <a:pPr lvl="1">
              <a:buSzPct val="70000"/>
              <a:buFont typeface="Times" pitchFamily="18" charset="0"/>
              <a:buChar char="•"/>
            </a:pPr>
            <a:r>
              <a:rPr lang="en-US" sz="2600" smtClean="0">
                <a:latin typeface="Times New Roman" pitchFamily="18" charset="0"/>
              </a:rPr>
              <a:t>Assess your capacity</a:t>
            </a:r>
            <a:endParaRPr lang="en-US" smtClean="0">
              <a:latin typeface="Myriad Pro Bold" charset="0"/>
            </a:endParaRPr>
          </a:p>
        </p:txBody>
      </p:sp>
      <p:sp>
        <p:nvSpPr>
          <p:cNvPr id="32772" name="Slide Number Placeholder 3"/>
          <p:cNvSpPr>
            <a:spLocks noGrp="1"/>
          </p:cNvSpPr>
          <p:nvPr>
            <p:ph type="sldNum" sz="quarter" idx="10"/>
          </p:nvPr>
        </p:nvSpPr>
        <p:spPr>
          <a:noFill/>
        </p:spPr>
        <p:txBody>
          <a:bodyPr/>
          <a:lstStyle/>
          <a:p>
            <a:fld id="{D5CA41A7-9810-4009-92A9-40C10D412EA5}" type="slidenum">
              <a:rPr lang="en-US" smtClean="0"/>
              <a:pPr/>
              <a:t>23</a:t>
            </a:fld>
            <a:endParaRPr lang="en-US" smtClean="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Number Placeholder 3"/>
          <p:cNvSpPr>
            <a:spLocks noGrp="1"/>
          </p:cNvSpPr>
          <p:nvPr>
            <p:ph type="sldNum" sz="quarter" idx="10"/>
          </p:nvPr>
        </p:nvSpPr>
        <p:spPr>
          <a:noFill/>
        </p:spPr>
        <p:txBody>
          <a:bodyPr/>
          <a:lstStyle/>
          <a:p>
            <a:fld id="{6BC2BF33-8D7F-4330-B094-792B4A585E54}" type="slidenum">
              <a:rPr lang="en-US" smtClean="0"/>
              <a:pPr/>
              <a:t>24</a:t>
            </a:fld>
            <a:endParaRPr lang="en-US" smtClean="0"/>
          </a:p>
        </p:txBody>
      </p:sp>
      <p:sp>
        <p:nvSpPr>
          <p:cNvPr id="33795" name="Rectangle 2"/>
          <p:cNvSpPr>
            <a:spLocks noGrp="1" noChangeArrowheads="1"/>
          </p:cNvSpPr>
          <p:nvPr>
            <p:ph type="title"/>
          </p:nvPr>
        </p:nvSpPr>
        <p:spPr bwMode="auto">
          <a:xfrm>
            <a:off x="533400" y="533400"/>
            <a:ext cx="7924800" cy="731838"/>
          </a:xfrm>
          <a:prstGeom prst="rect">
            <a:avLst/>
          </a:prstGeom>
          <a:noFill/>
          <a:ln>
            <a:miter lim="800000"/>
            <a:headEnd/>
            <a:tailEnd/>
          </a:ln>
        </p:spPr>
        <p:txBody>
          <a:bodyPr vert="horz" wrap="square" lIns="91440" tIns="45720" rIns="91440" bIns="45720" numCol="1" anchor="ctr" anchorCtr="0" compatLnSpc="1">
            <a:prstTxWarp prst="textNoShape">
              <a:avLst/>
            </a:prstTxWarp>
          </a:bodyPr>
          <a:lstStyle/>
          <a:p>
            <a:pPr eaLnBrk="1" hangingPunct="1"/>
            <a:r>
              <a:rPr lang="en-US" b="0" smtClean="0">
                <a:latin typeface="Myriad Pro Bold" charset="0"/>
              </a:rPr>
              <a:t>Evaluating Potential Funders</a:t>
            </a:r>
            <a:endParaRPr lang="en-US" smtClean="0">
              <a:latin typeface="Myriad Pro Bold" charset="0"/>
            </a:endParaRPr>
          </a:p>
        </p:txBody>
      </p:sp>
      <p:sp>
        <p:nvSpPr>
          <p:cNvPr id="33796" name="Rectangle 3"/>
          <p:cNvSpPr>
            <a:spLocks noGrp="1" noChangeArrowheads="1"/>
          </p:cNvSpPr>
          <p:nvPr>
            <p:ph type="body" idx="1"/>
          </p:nvPr>
        </p:nvSpPr>
        <p:spPr bwMode="auto">
          <a:xfrm>
            <a:off x="533400" y="1295400"/>
            <a:ext cx="7848600" cy="4714875"/>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p>
            <a:pPr eaLnBrk="1" hangingPunct="1">
              <a:spcBef>
                <a:spcPct val="0"/>
              </a:spcBef>
            </a:pPr>
            <a:r>
              <a:rPr lang="en-US" sz="2600" smtClean="0">
                <a:latin typeface="Times New Roman" pitchFamily="18" charset="0"/>
              </a:rPr>
              <a:t>Identify the sources most likely to support</a:t>
            </a:r>
            <a:br>
              <a:rPr lang="en-US" sz="2600" smtClean="0">
                <a:latin typeface="Times New Roman" pitchFamily="18" charset="0"/>
              </a:rPr>
            </a:br>
            <a:r>
              <a:rPr lang="en-US" sz="2600" smtClean="0">
                <a:latin typeface="Times New Roman" pitchFamily="18" charset="0"/>
              </a:rPr>
              <a:t>your proposal</a:t>
            </a:r>
          </a:p>
          <a:p>
            <a:pPr eaLnBrk="1" hangingPunct="1">
              <a:spcBef>
                <a:spcPct val="0"/>
              </a:spcBef>
            </a:pPr>
            <a:endParaRPr lang="en-US" sz="2600" smtClean="0">
              <a:latin typeface="Times New Roman" pitchFamily="18" charset="0"/>
            </a:endParaRPr>
          </a:p>
          <a:p>
            <a:pPr eaLnBrk="1" hangingPunct="1">
              <a:spcBef>
                <a:spcPct val="0"/>
              </a:spcBef>
            </a:pPr>
            <a:r>
              <a:rPr lang="en-US" sz="2600" smtClean="0">
                <a:latin typeface="Times New Roman" pitchFamily="18" charset="0"/>
              </a:rPr>
              <a:t>Consider their stated mission</a:t>
            </a:r>
          </a:p>
          <a:p>
            <a:pPr eaLnBrk="1" hangingPunct="1">
              <a:spcBef>
                <a:spcPct val="0"/>
              </a:spcBef>
            </a:pPr>
            <a:endParaRPr lang="en-US" sz="2600" smtClean="0">
              <a:latin typeface="Times New Roman" pitchFamily="18" charset="0"/>
            </a:endParaRPr>
          </a:p>
          <a:p>
            <a:pPr eaLnBrk="1" hangingPunct="1">
              <a:spcBef>
                <a:spcPct val="0"/>
              </a:spcBef>
            </a:pPr>
            <a:r>
              <a:rPr lang="en-US" sz="2600" smtClean="0">
                <a:latin typeface="Times New Roman" pitchFamily="18" charset="0"/>
              </a:rPr>
              <a:t>Review previously grantees</a:t>
            </a:r>
          </a:p>
          <a:p>
            <a:pPr eaLnBrk="1" hangingPunct="1">
              <a:spcBef>
                <a:spcPct val="0"/>
              </a:spcBef>
            </a:pPr>
            <a:endParaRPr lang="en-US" sz="2600" smtClean="0">
              <a:latin typeface="Times New Roman" pitchFamily="18" charset="0"/>
            </a:endParaRPr>
          </a:p>
          <a:p>
            <a:pPr eaLnBrk="1" hangingPunct="1">
              <a:spcBef>
                <a:spcPct val="0"/>
              </a:spcBef>
            </a:pPr>
            <a:r>
              <a:rPr lang="en-US" sz="2600" smtClean="0">
                <a:latin typeface="Times New Roman" pitchFamily="18" charset="0"/>
              </a:rPr>
              <a:t>Focus on “mission match”</a:t>
            </a:r>
            <a:endParaRPr lang="en-US" smtClean="0">
              <a:latin typeface="Myriad Pro Bold" charset="0"/>
            </a:endParaRPr>
          </a:p>
          <a:p>
            <a:pPr lvl="1" eaLnBrk="1" hangingPunct="1">
              <a:spcBef>
                <a:spcPct val="0"/>
              </a:spcBef>
              <a:buFont typeface="Wingdings" pitchFamily="2" charset="2"/>
              <a:buNone/>
            </a:pPr>
            <a:endParaRPr lang="en-US" smtClean="0">
              <a:latin typeface="Myriad Pro Bold" charset="0"/>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4818" name="Slide Number Placeholder 1"/>
          <p:cNvSpPr>
            <a:spLocks noGrp="1"/>
          </p:cNvSpPr>
          <p:nvPr>
            <p:ph type="sldNum" sz="quarter" idx="10"/>
          </p:nvPr>
        </p:nvSpPr>
        <p:spPr>
          <a:noFill/>
        </p:spPr>
        <p:txBody>
          <a:bodyPr/>
          <a:lstStyle/>
          <a:p>
            <a:fld id="{1645FFC8-02DD-40E1-9C25-3209D2F4E0D1}" type="slidenum">
              <a:rPr lang="en-US" smtClean="0"/>
              <a:pPr/>
              <a:t>25</a:t>
            </a:fld>
            <a:endParaRPr lang="en-US" smtClean="0"/>
          </a:p>
        </p:txBody>
      </p:sp>
      <p:pic>
        <p:nvPicPr>
          <p:cNvPr id="34819" name="Picture 2"/>
          <p:cNvPicPr>
            <a:picLocks noChangeAspect="1" noChangeArrowheads="1"/>
          </p:cNvPicPr>
          <p:nvPr/>
        </p:nvPicPr>
        <p:blipFill>
          <a:blip r:embed="rId3" cstate="print"/>
          <a:srcRect/>
          <a:stretch>
            <a:fillRect/>
          </a:stretch>
        </p:blipFill>
        <p:spPr bwMode="auto">
          <a:xfrm>
            <a:off x="609600" y="973138"/>
            <a:ext cx="7519988" cy="4813300"/>
          </a:xfrm>
          <a:prstGeom prst="rect">
            <a:avLst/>
          </a:prstGeom>
          <a:noFill/>
          <a:ln w="9525">
            <a:solidFill>
              <a:schemeClr val="tx1"/>
            </a:solidFill>
            <a:miter lim="800000"/>
            <a:headEnd/>
            <a:tailEnd/>
          </a:ln>
        </p:spPr>
      </p:pic>
    </p:spTree>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Number Placeholder 3"/>
          <p:cNvSpPr>
            <a:spLocks noGrp="1"/>
          </p:cNvSpPr>
          <p:nvPr>
            <p:ph type="sldNum" sz="quarter" idx="10"/>
          </p:nvPr>
        </p:nvSpPr>
        <p:spPr>
          <a:noFill/>
        </p:spPr>
        <p:txBody>
          <a:bodyPr/>
          <a:lstStyle/>
          <a:p>
            <a:fld id="{5C9E2CF4-FC78-4A67-B97E-4EE7BE1E1E7A}" type="slidenum">
              <a:rPr lang="en-US" smtClean="0"/>
              <a:pPr/>
              <a:t>26</a:t>
            </a:fld>
            <a:endParaRPr lang="en-US" smtClean="0"/>
          </a:p>
        </p:txBody>
      </p:sp>
      <p:sp>
        <p:nvSpPr>
          <p:cNvPr id="35843" name="Rectangle 2"/>
          <p:cNvSpPr>
            <a:spLocks noGrp="1" noChangeArrowheads="1"/>
          </p:cNvSpPr>
          <p:nvPr>
            <p:ph type="title"/>
          </p:nvPr>
        </p:nvSpPr>
        <p:spPr bwMode="auto">
          <a:xfrm>
            <a:off x="533400" y="533400"/>
            <a:ext cx="7924800" cy="731838"/>
          </a:xfrm>
          <a:prstGeom prst="rect">
            <a:avLst/>
          </a:prstGeom>
          <a:noFill/>
          <a:ln>
            <a:miter lim="800000"/>
            <a:headEnd/>
            <a:tailEnd/>
          </a:ln>
        </p:spPr>
        <p:txBody>
          <a:bodyPr vert="horz" wrap="square" lIns="91440" tIns="45720" rIns="91440" bIns="45720" numCol="1" anchor="ctr" anchorCtr="0" compatLnSpc="1">
            <a:prstTxWarp prst="textNoShape">
              <a:avLst/>
            </a:prstTxWarp>
          </a:bodyPr>
          <a:lstStyle/>
          <a:p>
            <a:pPr eaLnBrk="1" hangingPunct="1"/>
            <a:r>
              <a:rPr lang="en-US" b="0" smtClean="0">
                <a:latin typeface="Myriad Pro Bold" charset="0"/>
              </a:rPr>
              <a:t/>
            </a:r>
            <a:br>
              <a:rPr lang="en-US" b="0" smtClean="0">
                <a:latin typeface="Myriad Pro Bold" charset="0"/>
              </a:rPr>
            </a:br>
            <a:r>
              <a:rPr lang="en-US" b="0" smtClean="0">
                <a:latin typeface="Myriad Pro Bold" charset="0"/>
              </a:rPr>
              <a:t>Where to look for funding</a:t>
            </a:r>
            <a:br>
              <a:rPr lang="en-US" b="0" smtClean="0">
                <a:latin typeface="Myriad Pro Bold" charset="0"/>
              </a:rPr>
            </a:br>
            <a:endParaRPr lang="en-US" smtClean="0">
              <a:latin typeface="Myriad Pro Bold" charset="0"/>
            </a:endParaRPr>
          </a:p>
        </p:txBody>
      </p:sp>
      <p:sp>
        <p:nvSpPr>
          <p:cNvPr id="35844" name="Rectangle 3"/>
          <p:cNvSpPr>
            <a:spLocks noGrp="1" noChangeArrowheads="1"/>
          </p:cNvSpPr>
          <p:nvPr>
            <p:ph type="body" idx="1"/>
          </p:nvPr>
        </p:nvSpPr>
        <p:spPr bwMode="auto">
          <a:xfrm>
            <a:off x="152400" y="1000125"/>
            <a:ext cx="7848600" cy="4714875"/>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p>
            <a:pPr lvl="1" eaLnBrk="1" hangingPunct="1">
              <a:lnSpc>
                <a:spcPct val="90000"/>
              </a:lnSpc>
            </a:pPr>
            <a:endParaRPr lang="en-US" sz="1800" smtClean="0">
              <a:latin typeface="Myriad Pro Bold" charset="0"/>
            </a:endParaRPr>
          </a:p>
          <a:p>
            <a:pPr lvl="1" eaLnBrk="1" hangingPunct="1">
              <a:lnSpc>
                <a:spcPct val="90000"/>
              </a:lnSpc>
              <a:buFont typeface="Times" pitchFamily="18" charset="0"/>
              <a:buChar char="•"/>
            </a:pPr>
            <a:r>
              <a:rPr lang="en-US" sz="2200" smtClean="0">
                <a:latin typeface="Times New Roman" pitchFamily="18" charset="0"/>
              </a:rPr>
              <a:t>ed.gov</a:t>
            </a:r>
          </a:p>
          <a:p>
            <a:pPr lvl="1" eaLnBrk="1" hangingPunct="1">
              <a:lnSpc>
                <a:spcPct val="90000"/>
              </a:lnSpc>
              <a:buFont typeface="Times" pitchFamily="18" charset="0"/>
              <a:buChar char="•"/>
            </a:pPr>
            <a:r>
              <a:rPr lang="en-US" sz="2200" smtClean="0">
                <a:latin typeface="Times New Roman" pitchFamily="18" charset="0"/>
              </a:rPr>
              <a:t>State Education Agency web site</a:t>
            </a:r>
          </a:p>
          <a:p>
            <a:pPr lvl="1" eaLnBrk="1" hangingPunct="1">
              <a:lnSpc>
                <a:spcPct val="90000"/>
              </a:lnSpc>
              <a:buFont typeface="Times" pitchFamily="18" charset="0"/>
              <a:buChar char="•"/>
            </a:pPr>
            <a:r>
              <a:rPr lang="en-US" sz="2200" smtClean="0">
                <a:latin typeface="Times New Roman" pitchFamily="18" charset="0"/>
              </a:rPr>
              <a:t>grants.gov.</a:t>
            </a:r>
          </a:p>
          <a:p>
            <a:pPr lvl="1" eaLnBrk="1" hangingPunct="1">
              <a:lnSpc>
                <a:spcPct val="90000"/>
              </a:lnSpc>
              <a:buFont typeface="Times" pitchFamily="18" charset="0"/>
              <a:buChar char="•"/>
            </a:pPr>
            <a:r>
              <a:rPr lang="en-US" sz="2200" smtClean="0">
                <a:latin typeface="Times New Roman" pitchFamily="18" charset="0"/>
              </a:rPr>
              <a:t>GrantsAlert.com</a:t>
            </a:r>
          </a:p>
          <a:p>
            <a:pPr lvl="1" eaLnBrk="1" hangingPunct="1">
              <a:lnSpc>
                <a:spcPct val="90000"/>
              </a:lnSpc>
              <a:buFont typeface="Times" pitchFamily="18" charset="0"/>
              <a:buChar char="•"/>
            </a:pPr>
            <a:r>
              <a:rPr lang="en-US" sz="2200" smtClean="0">
                <a:latin typeface="Times New Roman" pitchFamily="18" charset="0"/>
              </a:rPr>
              <a:t>Foundation Center</a:t>
            </a:r>
          </a:p>
          <a:p>
            <a:pPr lvl="1" eaLnBrk="1" hangingPunct="1">
              <a:lnSpc>
                <a:spcPct val="80000"/>
              </a:lnSpc>
              <a:buFont typeface="Times" pitchFamily="18" charset="0"/>
              <a:buNone/>
            </a:pPr>
            <a:r>
              <a:rPr lang="en-US" sz="2200" u="sng" smtClean="0">
                <a:solidFill>
                  <a:schemeClr val="accent2"/>
                </a:solidFill>
                <a:latin typeface="Times New Roman" pitchFamily="18" charset="0"/>
              </a:rPr>
              <a:t>www.foundationcenter.org</a:t>
            </a:r>
          </a:p>
          <a:p>
            <a:pPr lvl="1" eaLnBrk="1" hangingPunct="1">
              <a:lnSpc>
                <a:spcPct val="90000"/>
              </a:lnSpc>
              <a:buFont typeface="Times" pitchFamily="18" charset="0"/>
              <a:buChar char="•"/>
            </a:pPr>
            <a:r>
              <a:rPr lang="en-US" sz="2200" smtClean="0">
                <a:latin typeface="Times New Roman" pitchFamily="18" charset="0"/>
              </a:rPr>
              <a:t>Publisher’s website</a:t>
            </a:r>
          </a:p>
          <a:p>
            <a:pPr lvl="1" eaLnBrk="1" hangingPunct="1">
              <a:lnSpc>
                <a:spcPct val="80000"/>
              </a:lnSpc>
              <a:buFont typeface="Times" pitchFamily="18" charset="0"/>
              <a:buNone/>
            </a:pPr>
            <a:r>
              <a:rPr lang="en-US" sz="2200" b="1" smtClean="0">
                <a:solidFill>
                  <a:srgbClr val="0070C0"/>
                </a:solidFill>
                <a:latin typeface="Times New Roman" pitchFamily="18" charset="0"/>
              </a:rPr>
              <a:t>hmheducation.com/grantsfunding</a:t>
            </a:r>
          </a:p>
          <a:p>
            <a:pPr lvl="1" eaLnBrk="1" hangingPunct="1">
              <a:lnSpc>
                <a:spcPct val="90000"/>
              </a:lnSpc>
              <a:buFont typeface="Times" pitchFamily="18" charset="0"/>
              <a:buChar char="•"/>
            </a:pPr>
            <a:r>
              <a:rPr lang="en-US" sz="2200" smtClean="0">
                <a:latin typeface="Times New Roman" pitchFamily="18" charset="0"/>
              </a:rPr>
              <a:t>Private funders</a:t>
            </a:r>
            <a:endParaRPr lang="en-US" sz="1800" smtClean="0">
              <a:latin typeface="Myriad Pro Bold" charset="0"/>
            </a:endParaRPr>
          </a:p>
          <a:p>
            <a:pPr lvl="1" eaLnBrk="1" hangingPunct="1">
              <a:lnSpc>
                <a:spcPct val="90000"/>
              </a:lnSpc>
              <a:buFont typeface="Wingdings" pitchFamily="2" charset="2"/>
              <a:buNone/>
            </a:pPr>
            <a:endParaRPr lang="en-US" sz="1800" smtClean="0">
              <a:latin typeface="Myriad Pro Bold" charset="0"/>
            </a:endParaRPr>
          </a:p>
          <a:p>
            <a:pPr lvl="1" eaLnBrk="1" hangingPunct="1">
              <a:lnSpc>
                <a:spcPct val="90000"/>
              </a:lnSpc>
              <a:buFont typeface="Wingdings" pitchFamily="2" charset="2"/>
              <a:buNone/>
            </a:pPr>
            <a:endParaRPr lang="en-US" sz="1800" smtClean="0">
              <a:latin typeface="Myriad Pro Bold" charset="0"/>
            </a:endParaRPr>
          </a:p>
          <a:p>
            <a:pPr eaLnBrk="1" hangingPunct="1">
              <a:lnSpc>
                <a:spcPct val="90000"/>
              </a:lnSpc>
            </a:pPr>
            <a:endParaRPr lang="en-US" sz="2000" smtClean="0">
              <a:latin typeface="Myriad Pro Bold" charset="0"/>
            </a:endParaRPr>
          </a:p>
        </p:txBody>
      </p:sp>
      <p:pic>
        <p:nvPicPr>
          <p:cNvPr id="35845" name="Picture 5" descr="computer.gif                                                   0039C8F0Macintosh HD                   7C2622CB:"/>
          <p:cNvPicPr>
            <a:picLocks noChangeAspect="1" noChangeArrowheads="1"/>
          </p:cNvPicPr>
          <p:nvPr/>
        </p:nvPicPr>
        <p:blipFill>
          <a:blip r:embed="rId3" cstate="print"/>
          <a:srcRect/>
          <a:stretch>
            <a:fillRect/>
          </a:stretch>
        </p:blipFill>
        <p:spPr bwMode="auto">
          <a:xfrm>
            <a:off x="3757613" y="2843213"/>
            <a:ext cx="5233987" cy="523398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Number Placeholder 3"/>
          <p:cNvSpPr>
            <a:spLocks noGrp="1"/>
          </p:cNvSpPr>
          <p:nvPr>
            <p:ph type="sldNum" sz="quarter" idx="10"/>
          </p:nvPr>
        </p:nvSpPr>
        <p:spPr>
          <a:noFill/>
        </p:spPr>
        <p:txBody>
          <a:bodyPr/>
          <a:lstStyle/>
          <a:p>
            <a:fld id="{6E585AE1-E727-4B49-8CEA-5E526C820652}" type="slidenum">
              <a:rPr lang="en-US" smtClean="0"/>
              <a:pPr/>
              <a:t>27</a:t>
            </a:fld>
            <a:endParaRPr lang="en-US" smtClean="0"/>
          </a:p>
        </p:txBody>
      </p:sp>
      <p:sp>
        <p:nvSpPr>
          <p:cNvPr id="36867" name="Rectangle 2"/>
          <p:cNvSpPr>
            <a:spLocks noGrp="1" noChangeArrowheads="1"/>
          </p:cNvSpPr>
          <p:nvPr>
            <p:ph type="title"/>
          </p:nvPr>
        </p:nvSpPr>
        <p:spPr bwMode="auto">
          <a:xfrm>
            <a:off x="533400" y="533400"/>
            <a:ext cx="7924800" cy="731838"/>
          </a:xfrm>
          <a:prstGeom prst="rect">
            <a:avLst/>
          </a:prstGeom>
          <a:noFill/>
          <a:ln>
            <a:miter lim="800000"/>
            <a:headEnd/>
            <a:tailEnd/>
          </a:ln>
        </p:spPr>
        <p:txBody>
          <a:bodyPr vert="horz" wrap="square" lIns="91440" tIns="45720" rIns="91440" bIns="45720" numCol="1" anchor="ctr" anchorCtr="0" compatLnSpc="1">
            <a:prstTxWarp prst="textNoShape">
              <a:avLst/>
            </a:prstTxWarp>
          </a:bodyPr>
          <a:lstStyle/>
          <a:p>
            <a:pPr eaLnBrk="1" hangingPunct="1"/>
            <a:r>
              <a:rPr lang="en-US" b="0" smtClean="0">
                <a:latin typeface="Myriad Pro Bold" charset="0"/>
              </a:rPr>
              <a:t>ed.gov Home Page</a:t>
            </a:r>
            <a:endParaRPr lang="en-US" smtClean="0">
              <a:solidFill>
                <a:schemeClr val="bg1"/>
              </a:solidFill>
              <a:latin typeface="Myriad Pro Bold" charset="0"/>
            </a:endParaRPr>
          </a:p>
        </p:txBody>
      </p:sp>
      <p:pic>
        <p:nvPicPr>
          <p:cNvPr id="36868" name="Picture 3"/>
          <p:cNvPicPr>
            <a:picLocks noGrp="1" noChangeAspect="1" noChangeArrowheads="1"/>
          </p:cNvPicPr>
          <p:nvPr>
            <p:ph type="body" idx="1"/>
          </p:nvPr>
        </p:nvPicPr>
        <p:blipFill>
          <a:blip r:embed="rId3" cstate="print"/>
          <a:srcRect/>
          <a:stretch>
            <a:fillRect/>
          </a:stretch>
        </p:blipFill>
        <p:spPr bwMode="auto">
          <a:xfrm>
            <a:off x="646113" y="1219200"/>
            <a:ext cx="6735762" cy="4908550"/>
          </a:xfrm>
          <a:prstGeom prst="rect">
            <a:avLst/>
          </a:prstGeom>
          <a:noFill/>
          <a:ln>
            <a:solidFill>
              <a:schemeClr val="tx1"/>
            </a:solidFill>
            <a:miter lim="800000"/>
            <a:headEnd/>
            <a:tailEnd/>
          </a:ln>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Number Placeholder 3"/>
          <p:cNvSpPr>
            <a:spLocks noGrp="1"/>
          </p:cNvSpPr>
          <p:nvPr>
            <p:ph type="sldNum" sz="quarter" idx="10"/>
          </p:nvPr>
        </p:nvSpPr>
        <p:spPr>
          <a:noFill/>
        </p:spPr>
        <p:txBody>
          <a:bodyPr/>
          <a:lstStyle/>
          <a:p>
            <a:fld id="{461DFA6F-A327-46FF-A39D-B5CAD7421B4B}" type="slidenum">
              <a:rPr lang="en-US" smtClean="0"/>
              <a:pPr/>
              <a:t>28</a:t>
            </a:fld>
            <a:endParaRPr lang="en-US" smtClean="0"/>
          </a:p>
        </p:txBody>
      </p:sp>
      <p:sp>
        <p:nvSpPr>
          <p:cNvPr id="43011" name="Rectangle 2"/>
          <p:cNvSpPr>
            <a:spLocks noGrp="1" noChangeArrowheads="1"/>
          </p:cNvSpPr>
          <p:nvPr>
            <p:ph type="title"/>
          </p:nvPr>
        </p:nvSpPr>
        <p:spPr bwMode="auto">
          <a:xfrm>
            <a:off x="533400" y="533400"/>
            <a:ext cx="7924800" cy="731838"/>
          </a:xfrm>
          <a:prstGeom prst="rect">
            <a:avLst/>
          </a:prstGeom>
          <a:noFill/>
          <a:ln>
            <a:miter lim="800000"/>
            <a:headEnd/>
            <a:tailEnd/>
          </a:ln>
        </p:spPr>
        <p:txBody>
          <a:bodyPr vert="horz" wrap="square" lIns="91440" tIns="45720" rIns="91440" bIns="45720" numCol="1" anchor="ctr" anchorCtr="0" compatLnSpc="1">
            <a:prstTxWarp prst="textNoShape">
              <a:avLst/>
            </a:prstTxWarp>
          </a:bodyPr>
          <a:lstStyle/>
          <a:p>
            <a:pPr eaLnBrk="1" hangingPunct="1"/>
            <a:r>
              <a:rPr lang="en-US" b="0" smtClean="0">
                <a:latin typeface="Myriad Pro Bold" charset="0"/>
              </a:rPr>
              <a:t>Search GrantsAlert.com</a:t>
            </a:r>
            <a:endParaRPr lang="en-US" smtClean="0">
              <a:latin typeface="Myriad Pro Bold" charset="0"/>
            </a:endParaRPr>
          </a:p>
        </p:txBody>
      </p:sp>
      <p:pic>
        <p:nvPicPr>
          <p:cNvPr id="43012" name="Picture 3"/>
          <p:cNvPicPr>
            <a:picLocks noGrp="1" noChangeAspect="1" noChangeArrowheads="1"/>
          </p:cNvPicPr>
          <p:nvPr>
            <p:ph type="body" idx="1"/>
          </p:nvPr>
        </p:nvPicPr>
        <p:blipFill>
          <a:blip r:embed="rId3" cstate="print"/>
          <a:srcRect/>
          <a:stretch>
            <a:fillRect/>
          </a:stretch>
        </p:blipFill>
        <p:spPr bwMode="auto">
          <a:xfrm>
            <a:off x="609600" y="1219200"/>
            <a:ext cx="7510463" cy="4511675"/>
          </a:xfrm>
          <a:prstGeom prst="rect">
            <a:avLst/>
          </a:prstGeom>
          <a:noFill/>
          <a:ln>
            <a:solidFill>
              <a:schemeClr val="tx1"/>
            </a:solidFill>
            <a:miter lim="800000"/>
            <a:headEnd/>
            <a:tailEnd/>
          </a:ln>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Slide Number Placeholder 3"/>
          <p:cNvSpPr>
            <a:spLocks noGrp="1"/>
          </p:cNvSpPr>
          <p:nvPr>
            <p:ph type="sldNum" sz="quarter" idx="10"/>
          </p:nvPr>
        </p:nvSpPr>
        <p:spPr>
          <a:noFill/>
        </p:spPr>
        <p:txBody>
          <a:bodyPr/>
          <a:lstStyle/>
          <a:p>
            <a:fld id="{8CC8FBAA-2670-4F2F-89DD-663DF403B688}" type="slidenum">
              <a:rPr lang="en-US" smtClean="0"/>
              <a:pPr/>
              <a:t>29</a:t>
            </a:fld>
            <a:endParaRPr lang="en-US" smtClean="0"/>
          </a:p>
        </p:txBody>
      </p:sp>
      <p:sp>
        <p:nvSpPr>
          <p:cNvPr id="44035" name="Rectangle 2"/>
          <p:cNvSpPr>
            <a:spLocks noGrp="1" noChangeArrowheads="1"/>
          </p:cNvSpPr>
          <p:nvPr>
            <p:ph type="title"/>
          </p:nvPr>
        </p:nvSpPr>
        <p:spPr bwMode="auto">
          <a:xfrm>
            <a:off x="533400" y="533400"/>
            <a:ext cx="7924800" cy="731838"/>
          </a:xfrm>
          <a:prstGeom prst="rect">
            <a:avLst/>
          </a:prstGeom>
          <a:noFill/>
          <a:ln>
            <a:miter lim="800000"/>
            <a:headEnd/>
            <a:tailEnd/>
          </a:ln>
        </p:spPr>
        <p:txBody>
          <a:bodyPr vert="horz" wrap="square" lIns="91440" tIns="45720" rIns="91440" bIns="45720" numCol="1" anchor="ctr" anchorCtr="0" compatLnSpc="1">
            <a:prstTxWarp prst="textNoShape">
              <a:avLst/>
            </a:prstTxWarp>
          </a:bodyPr>
          <a:lstStyle/>
          <a:p>
            <a:pPr eaLnBrk="1" hangingPunct="1"/>
            <a:r>
              <a:rPr lang="en-US" b="0" smtClean="0">
                <a:latin typeface="Myriad Pro Bold" charset="0"/>
              </a:rPr>
              <a:t>Search by Category- Foundations</a:t>
            </a:r>
            <a:endParaRPr lang="en-US" smtClean="0">
              <a:latin typeface="Myriad Pro Bold" charset="0"/>
            </a:endParaRPr>
          </a:p>
        </p:txBody>
      </p:sp>
      <p:pic>
        <p:nvPicPr>
          <p:cNvPr id="44036" name="Picture 3"/>
          <p:cNvPicPr>
            <a:picLocks noGrp="1" noChangeAspect="1" noChangeArrowheads="1"/>
          </p:cNvPicPr>
          <p:nvPr>
            <p:ph type="body" idx="1"/>
          </p:nvPr>
        </p:nvPicPr>
        <p:blipFill>
          <a:blip r:embed="rId3" cstate="print"/>
          <a:srcRect/>
          <a:stretch>
            <a:fillRect/>
          </a:stretch>
        </p:blipFill>
        <p:spPr bwMode="auto">
          <a:xfrm>
            <a:off x="609600" y="1219200"/>
            <a:ext cx="7493000" cy="4500563"/>
          </a:xfrm>
          <a:prstGeom prst="rect">
            <a:avLst/>
          </a:prstGeom>
          <a:noFill/>
          <a:ln>
            <a:solidFill>
              <a:schemeClr val="tx1"/>
            </a:solidFill>
            <a:miter lim="800000"/>
            <a:headEnd/>
            <a:tailEnd/>
          </a:ln>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266" name="Slide Number Placeholder 3"/>
          <p:cNvSpPr>
            <a:spLocks noGrp="1"/>
          </p:cNvSpPr>
          <p:nvPr>
            <p:ph type="sldNum" sz="quarter" idx="10"/>
          </p:nvPr>
        </p:nvSpPr>
        <p:spPr>
          <a:noFill/>
        </p:spPr>
        <p:txBody>
          <a:bodyPr/>
          <a:lstStyle/>
          <a:p>
            <a:fld id="{BA816E8F-1F9E-46AC-BF80-9E5B831B1010}" type="slidenum">
              <a:rPr lang="en-US" smtClean="0"/>
              <a:pPr/>
              <a:t>3</a:t>
            </a:fld>
            <a:endParaRPr lang="en-US" smtClean="0"/>
          </a:p>
        </p:txBody>
      </p:sp>
      <p:sp>
        <p:nvSpPr>
          <p:cNvPr id="11267" name="Rectangle 2"/>
          <p:cNvSpPr>
            <a:spLocks noGrp="1" noChangeArrowheads="1"/>
          </p:cNvSpPr>
          <p:nvPr>
            <p:ph type="title"/>
          </p:nvPr>
        </p:nvSpPr>
        <p:spPr bwMode="auto">
          <a:xfrm>
            <a:off x="533400" y="533400"/>
            <a:ext cx="7924800" cy="731838"/>
          </a:xfrm>
          <a:prstGeom prst="rect">
            <a:avLst/>
          </a:prstGeom>
          <a:noFill/>
          <a:ln>
            <a:miter lim="800000"/>
            <a:headEnd/>
            <a:tailEnd/>
          </a:ln>
        </p:spPr>
        <p:txBody>
          <a:bodyPr vert="horz" wrap="square" lIns="91440" tIns="45720" rIns="91440" bIns="45720" numCol="1" anchor="ctr" anchorCtr="0" compatLnSpc="1">
            <a:prstTxWarp prst="textNoShape">
              <a:avLst/>
            </a:prstTxWarp>
          </a:bodyPr>
          <a:lstStyle/>
          <a:p>
            <a:pPr eaLnBrk="1" hangingPunct="1"/>
            <a:r>
              <a:rPr lang="en-US" b="0" smtClean="0">
                <a:latin typeface="Myriad Pro Bold" charset="0"/>
              </a:rPr>
              <a:t>Grants begin with ideas</a:t>
            </a:r>
            <a:endParaRPr lang="en-US" smtClean="0">
              <a:latin typeface="Myriad Pro Bold" charset="0"/>
            </a:endParaRPr>
          </a:p>
        </p:txBody>
      </p:sp>
      <p:sp>
        <p:nvSpPr>
          <p:cNvPr id="11268" name="Rectangle 3"/>
          <p:cNvSpPr>
            <a:spLocks noGrp="1" noChangeArrowheads="1"/>
          </p:cNvSpPr>
          <p:nvPr>
            <p:ph type="body" idx="1"/>
          </p:nvPr>
        </p:nvSpPr>
        <p:spPr bwMode="auto">
          <a:xfrm>
            <a:off x="533400" y="1295400"/>
            <a:ext cx="7848600" cy="4714875"/>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p>
            <a:pPr eaLnBrk="1" hangingPunct="1">
              <a:spcBef>
                <a:spcPct val="0"/>
              </a:spcBef>
            </a:pPr>
            <a:r>
              <a:rPr lang="en-US" sz="2600" smtClean="0">
                <a:latin typeface="Times New Roman" pitchFamily="18" charset="0"/>
              </a:rPr>
              <a:t>What have you always wanted to see in your</a:t>
            </a:r>
            <a:br>
              <a:rPr lang="en-US" sz="2600" smtClean="0">
                <a:latin typeface="Times New Roman" pitchFamily="18" charset="0"/>
              </a:rPr>
            </a:br>
            <a:r>
              <a:rPr lang="en-US" sz="2600" smtClean="0">
                <a:latin typeface="Times New Roman" pitchFamily="18" charset="0"/>
              </a:rPr>
              <a:t> school or district?</a:t>
            </a:r>
          </a:p>
          <a:p>
            <a:pPr eaLnBrk="1" hangingPunct="1">
              <a:lnSpc>
                <a:spcPct val="140000"/>
              </a:lnSpc>
              <a:spcBef>
                <a:spcPct val="0"/>
              </a:spcBef>
            </a:pPr>
            <a:r>
              <a:rPr lang="en-US" sz="2600" smtClean="0">
                <a:latin typeface="Times New Roman" pitchFamily="18" charset="0"/>
              </a:rPr>
              <a:t>What are your greatest needs? How do you know?</a:t>
            </a:r>
          </a:p>
          <a:p>
            <a:pPr eaLnBrk="1" hangingPunct="1">
              <a:lnSpc>
                <a:spcPct val="140000"/>
              </a:lnSpc>
              <a:spcBef>
                <a:spcPct val="0"/>
              </a:spcBef>
            </a:pPr>
            <a:r>
              <a:rPr lang="en-US" sz="2600" smtClean="0">
                <a:latin typeface="Times New Roman" pitchFamily="18" charset="0"/>
              </a:rPr>
              <a:t>What does research say about best practices?</a:t>
            </a:r>
            <a:endParaRPr lang="en-US" sz="2200" smtClean="0">
              <a:latin typeface="Times New Roman" pitchFamily="18" charset="0"/>
            </a:endParaRPr>
          </a:p>
          <a:p>
            <a:pPr eaLnBrk="1" hangingPunct="1">
              <a:buFont typeface="Times" pitchFamily="18" charset="0"/>
              <a:buNone/>
            </a:pPr>
            <a:endParaRPr lang="en-US" sz="2200" smtClean="0">
              <a:latin typeface="Times New Roman" pitchFamily="18" charset="0"/>
            </a:endParaRPr>
          </a:p>
          <a:p>
            <a:pPr algn="ctr" eaLnBrk="1" hangingPunct="1">
              <a:buFont typeface="Times" pitchFamily="18" charset="0"/>
              <a:buNone/>
            </a:pPr>
            <a:endParaRPr lang="en-US" i="1" smtClean="0">
              <a:solidFill>
                <a:schemeClr val="accent2"/>
              </a:solidFill>
              <a:latin typeface="Times New Roman Bold" charset="0"/>
            </a:endParaRPr>
          </a:p>
          <a:p>
            <a:pPr eaLnBrk="1" hangingPunct="1">
              <a:buFont typeface="Times" pitchFamily="18" charset="0"/>
              <a:buNone/>
            </a:pPr>
            <a:r>
              <a:rPr lang="en-US" i="1" smtClean="0">
                <a:solidFill>
                  <a:schemeClr val="accent2"/>
                </a:solidFill>
                <a:latin typeface="Times New Roman Bold" charset="0"/>
              </a:rPr>
              <a:t>					</a:t>
            </a:r>
            <a:r>
              <a:rPr lang="en-US" sz="3200" smtClean="0">
                <a:solidFill>
                  <a:srgbClr val="1F52C4"/>
                </a:solidFill>
                <a:latin typeface="Times New Roman Bold" charset="0"/>
              </a:rPr>
              <a:t>Think &amp; Write. </a:t>
            </a:r>
          </a:p>
          <a:p>
            <a:pPr eaLnBrk="1" hangingPunct="1">
              <a:buFont typeface="Times" pitchFamily="18" charset="0"/>
              <a:buNone/>
            </a:pPr>
            <a:r>
              <a:rPr lang="en-US" sz="3200" smtClean="0">
                <a:solidFill>
                  <a:srgbClr val="1F52C4"/>
                </a:solidFill>
                <a:latin typeface="Times New Roman Bold" charset="0"/>
              </a:rPr>
              <a:t>					Pair &amp; Share.</a:t>
            </a:r>
            <a:r>
              <a:rPr lang="en-US" sz="2400" smtClean="0">
                <a:latin typeface="Myriad Pro Bold" charset="0"/>
              </a:rPr>
              <a:t> </a:t>
            </a:r>
          </a:p>
          <a:p>
            <a:pPr eaLnBrk="1" hangingPunct="1"/>
            <a:endParaRPr lang="en-US" smtClean="0">
              <a:latin typeface="Myriad Pro Bold" charset="0"/>
            </a:endParaRPr>
          </a:p>
        </p:txBody>
      </p:sp>
      <p:pic>
        <p:nvPicPr>
          <p:cNvPr id="19465" name="Picture 9" descr="&#10;lightbulb.gif                                                  003976C9Macintosh HD                   7C2622CB:"/>
          <p:cNvPicPr>
            <a:picLocks noChangeAspect="1" noChangeArrowheads="1"/>
          </p:cNvPicPr>
          <p:nvPr/>
        </p:nvPicPr>
        <p:blipFill>
          <a:blip r:embed="rId3" cstate="print"/>
          <a:srcRect/>
          <a:stretch>
            <a:fillRect/>
          </a:stretch>
        </p:blipFill>
        <p:spPr bwMode="auto">
          <a:xfrm rot="1380000">
            <a:off x="1028700" y="3200400"/>
            <a:ext cx="2620963" cy="3930650"/>
          </a:xfrm>
          <a:prstGeom prst="rect">
            <a:avLst/>
          </a:prstGeom>
          <a:noFill/>
          <a:effectLst>
            <a:outerShdw dist="28398" dir="3806097" algn="ctr" rotWithShape="0">
              <a:srgbClr val="E4E3C7">
                <a:alpha val="50000"/>
              </a:srgbClr>
            </a:outerShdw>
          </a:effectLst>
        </p:spPr>
      </p:pic>
    </p:spTree>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lide Number Placeholder 3"/>
          <p:cNvSpPr>
            <a:spLocks noGrp="1"/>
          </p:cNvSpPr>
          <p:nvPr>
            <p:ph type="sldNum" sz="quarter" idx="10"/>
          </p:nvPr>
        </p:nvSpPr>
        <p:spPr>
          <a:noFill/>
        </p:spPr>
        <p:txBody>
          <a:bodyPr/>
          <a:lstStyle/>
          <a:p>
            <a:fld id="{C9AFEE5A-C7F5-44F2-AB77-5266D7047F20}" type="slidenum">
              <a:rPr lang="en-US" smtClean="0"/>
              <a:pPr/>
              <a:t>30</a:t>
            </a:fld>
            <a:endParaRPr lang="en-US" smtClean="0"/>
          </a:p>
        </p:txBody>
      </p:sp>
      <p:sp>
        <p:nvSpPr>
          <p:cNvPr id="45059" name="Rectangle 2"/>
          <p:cNvSpPr>
            <a:spLocks noGrp="1" noChangeArrowheads="1"/>
          </p:cNvSpPr>
          <p:nvPr>
            <p:ph type="title"/>
          </p:nvPr>
        </p:nvSpPr>
        <p:spPr bwMode="auto">
          <a:xfrm>
            <a:off x="533400" y="533400"/>
            <a:ext cx="7924800" cy="731838"/>
          </a:xfrm>
          <a:prstGeom prst="rect">
            <a:avLst/>
          </a:prstGeom>
          <a:noFill/>
          <a:ln>
            <a:miter lim="800000"/>
            <a:headEnd/>
            <a:tailEnd/>
          </a:ln>
        </p:spPr>
        <p:txBody>
          <a:bodyPr vert="horz" wrap="square" lIns="91440" tIns="45720" rIns="91440" bIns="45720" numCol="1" anchor="ctr" anchorCtr="0" compatLnSpc="1">
            <a:prstTxWarp prst="textNoShape">
              <a:avLst/>
            </a:prstTxWarp>
          </a:bodyPr>
          <a:lstStyle/>
          <a:p>
            <a:pPr eaLnBrk="1" hangingPunct="1"/>
            <a:r>
              <a:rPr lang="en-US" b="0" smtClean="0">
                <a:latin typeface="Myriad Pro Bold" charset="0"/>
              </a:rPr>
              <a:t>Search the Foundation Center  </a:t>
            </a:r>
            <a:endParaRPr lang="en-US" smtClean="0">
              <a:latin typeface="Myriad Pro Bold" charset="0"/>
            </a:endParaRPr>
          </a:p>
        </p:txBody>
      </p:sp>
      <p:pic>
        <p:nvPicPr>
          <p:cNvPr id="45060" name="Picture 3"/>
          <p:cNvPicPr>
            <a:picLocks noGrp="1" noChangeAspect="1" noChangeArrowheads="1"/>
          </p:cNvPicPr>
          <p:nvPr>
            <p:ph type="body" idx="1"/>
          </p:nvPr>
        </p:nvPicPr>
        <p:blipFill>
          <a:blip r:embed="rId3" cstate="print"/>
          <a:srcRect/>
          <a:stretch>
            <a:fillRect/>
          </a:stretch>
        </p:blipFill>
        <p:spPr bwMode="auto">
          <a:xfrm>
            <a:off x="609600" y="1219200"/>
            <a:ext cx="7505700" cy="4508500"/>
          </a:xfrm>
          <a:prstGeom prst="rect">
            <a:avLst/>
          </a:prstGeom>
          <a:noFill/>
          <a:ln>
            <a:solidFill>
              <a:schemeClr val="tx1"/>
            </a:solidFill>
            <a:miter lim="800000"/>
            <a:headEnd/>
            <a:tailEnd/>
          </a:ln>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Slide Number Placeholder 3"/>
          <p:cNvSpPr>
            <a:spLocks noGrp="1"/>
          </p:cNvSpPr>
          <p:nvPr>
            <p:ph type="sldNum" sz="quarter" idx="10"/>
          </p:nvPr>
        </p:nvSpPr>
        <p:spPr>
          <a:noFill/>
        </p:spPr>
        <p:txBody>
          <a:bodyPr/>
          <a:lstStyle/>
          <a:p>
            <a:fld id="{C43163D4-3C58-4C07-BE0B-53F4ADF5D0DE}" type="slidenum">
              <a:rPr lang="en-US" smtClean="0"/>
              <a:pPr/>
              <a:t>31</a:t>
            </a:fld>
            <a:endParaRPr lang="en-US" smtClean="0"/>
          </a:p>
        </p:txBody>
      </p:sp>
      <p:sp>
        <p:nvSpPr>
          <p:cNvPr id="53251" name="Rectangle 2"/>
          <p:cNvSpPr>
            <a:spLocks noGrp="1" noChangeArrowheads="1"/>
          </p:cNvSpPr>
          <p:nvPr>
            <p:ph type="title"/>
          </p:nvPr>
        </p:nvSpPr>
        <p:spPr bwMode="auto">
          <a:xfrm>
            <a:off x="533400" y="533400"/>
            <a:ext cx="7924800" cy="731838"/>
          </a:xfrm>
          <a:prstGeom prst="rect">
            <a:avLst/>
          </a:prstGeom>
          <a:noFill/>
          <a:ln>
            <a:miter lim="800000"/>
            <a:headEnd/>
            <a:tailEnd/>
          </a:ln>
        </p:spPr>
        <p:txBody>
          <a:bodyPr vert="horz" wrap="square" lIns="91440" tIns="45720" rIns="91440" bIns="45720" numCol="1" anchor="ctr" anchorCtr="0" compatLnSpc="1">
            <a:prstTxWarp prst="textNoShape">
              <a:avLst/>
            </a:prstTxWarp>
          </a:bodyPr>
          <a:lstStyle/>
          <a:p>
            <a:pPr eaLnBrk="1" hangingPunct="1"/>
            <a:r>
              <a:rPr lang="en-US" b="0" smtClean="0">
                <a:latin typeface="Myriad Pro Bold" charset="0"/>
              </a:rPr>
              <a:t>Search Publishers’ websites</a:t>
            </a:r>
            <a:endParaRPr lang="en-US" smtClean="0">
              <a:latin typeface="Myriad Pro Bold" charset="0"/>
            </a:endParaRPr>
          </a:p>
        </p:txBody>
      </p:sp>
      <p:pic>
        <p:nvPicPr>
          <p:cNvPr id="53252" name="Picture 3"/>
          <p:cNvPicPr>
            <a:picLocks noGrp="1" noChangeAspect="1" noChangeArrowheads="1"/>
          </p:cNvPicPr>
          <p:nvPr>
            <p:ph type="body" idx="1"/>
          </p:nvPr>
        </p:nvPicPr>
        <p:blipFill>
          <a:blip r:embed="rId3" cstate="print"/>
          <a:srcRect/>
          <a:stretch>
            <a:fillRect/>
          </a:stretch>
        </p:blipFill>
        <p:spPr bwMode="auto">
          <a:xfrm>
            <a:off x="609600" y="1219200"/>
            <a:ext cx="7518400" cy="4516438"/>
          </a:xfrm>
          <a:prstGeom prst="rect">
            <a:avLst/>
          </a:prstGeom>
          <a:noFill/>
          <a:ln>
            <a:solidFill>
              <a:schemeClr val="tx1"/>
            </a:solidFill>
            <a:miter lim="800000"/>
            <a:headEnd/>
            <a:tailEnd/>
          </a:ln>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1442" name="Title 1"/>
          <p:cNvSpPr>
            <a:spLocks noGrp="1"/>
          </p:cNvSpPr>
          <p:nvPr>
            <p:ph type="title"/>
          </p:nvPr>
        </p:nvSpPr>
        <p:spPr bwMode="auto">
          <a:xfrm>
            <a:off x="533400" y="533400"/>
            <a:ext cx="7924800" cy="731838"/>
          </a:xfrm>
          <a:prstGeom prst="rect">
            <a:avLst/>
          </a:prstGeom>
          <a:noFill/>
          <a:ln>
            <a:miter lim="800000"/>
            <a:headEnd/>
            <a:tailEnd/>
          </a:ln>
        </p:spPr>
        <p:txBody>
          <a:bodyPr vert="horz" wrap="square" lIns="91440" tIns="45720" rIns="91440" bIns="45720" numCol="1" anchor="ctr" anchorCtr="0" compatLnSpc="1">
            <a:prstTxWarp prst="textNoShape">
              <a:avLst/>
            </a:prstTxWarp>
          </a:bodyPr>
          <a:lstStyle/>
          <a:p>
            <a:r>
              <a:rPr lang="en-US" b="0" smtClean="0">
                <a:latin typeface="Myriad Pro Bold" charset="0"/>
              </a:rPr>
              <a:t>Get it Done</a:t>
            </a:r>
            <a:endParaRPr lang="en-US" smtClean="0">
              <a:latin typeface="Myriad Pro Bold" charset="0"/>
            </a:endParaRPr>
          </a:p>
        </p:txBody>
      </p:sp>
      <p:sp>
        <p:nvSpPr>
          <p:cNvPr id="61443" name="Content Placeholder 2"/>
          <p:cNvSpPr>
            <a:spLocks noGrp="1"/>
          </p:cNvSpPr>
          <p:nvPr>
            <p:ph idx="1"/>
          </p:nvPr>
        </p:nvSpPr>
        <p:spPr bwMode="auto">
          <a:xfrm>
            <a:off x="533400" y="314325"/>
            <a:ext cx="7848600" cy="4714875"/>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p>
            <a:endParaRPr lang="en-US" smtClean="0">
              <a:latin typeface="Myriad Pro Bold" charset="0"/>
            </a:endParaRPr>
          </a:p>
          <a:p>
            <a:endParaRPr lang="en-US" smtClean="0">
              <a:latin typeface="Myriad Pro Bold" charset="0"/>
            </a:endParaRPr>
          </a:p>
          <a:p>
            <a:r>
              <a:rPr lang="en-US" sz="2600" smtClean="0">
                <a:latin typeface="Times New Roman" pitchFamily="18" charset="0"/>
              </a:rPr>
              <a:t>Follow the rules</a:t>
            </a:r>
          </a:p>
          <a:p>
            <a:r>
              <a:rPr lang="en-US" sz="2600" smtClean="0">
                <a:latin typeface="Times New Roman" pitchFamily="18" charset="0"/>
              </a:rPr>
              <a:t>Manage the grant writing process</a:t>
            </a:r>
          </a:p>
          <a:p>
            <a:r>
              <a:rPr lang="en-US" sz="2600" smtClean="0">
                <a:latin typeface="Times New Roman" pitchFamily="18" charset="0"/>
              </a:rPr>
              <a:t>Tips and techniques for writing a winning proposal</a:t>
            </a:r>
            <a:endParaRPr lang="en-US" smtClean="0">
              <a:latin typeface="Myriad Pro Bold" charset="0"/>
            </a:endParaRPr>
          </a:p>
          <a:p>
            <a:endParaRPr lang="en-US" smtClean="0">
              <a:latin typeface="Myriad Pro Bold" charset="0"/>
            </a:endParaRPr>
          </a:p>
        </p:txBody>
      </p:sp>
      <p:sp>
        <p:nvSpPr>
          <p:cNvPr id="61444" name="Slide Number Placeholder 3"/>
          <p:cNvSpPr>
            <a:spLocks noGrp="1"/>
          </p:cNvSpPr>
          <p:nvPr>
            <p:ph type="sldNum" sz="quarter" idx="10"/>
          </p:nvPr>
        </p:nvSpPr>
        <p:spPr>
          <a:noFill/>
        </p:spPr>
        <p:txBody>
          <a:bodyPr/>
          <a:lstStyle/>
          <a:p>
            <a:fld id="{1E57CC3A-770E-4945-8B31-E3F404CBE7FA}" type="slidenum">
              <a:rPr lang="en-US" smtClean="0"/>
              <a:pPr/>
              <a:t>32</a:t>
            </a:fld>
            <a:endParaRPr lang="en-US" smtClean="0"/>
          </a:p>
        </p:txBody>
      </p:sp>
    </p:spTree>
  </p:cSld>
  <p:clrMapOvr>
    <a:masterClrMapping/>
  </p:clrMapOv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2466" name="Title 1"/>
          <p:cNvSpPr>
            <a:spLocks noGrp="1"/>
          </p:cNvSpPr>
          <p:nvPr>
            <p:ph type="title"/>
          </p:nvPr>
        </p:nvSpPr>
        <p:spPr bwMode="auto">
          <a:xfrm>
            <a:off x="533400" y="533400"/>
            <a:ext cx="7924800" cy="731838"/>
          </a:xfrm>
          <a:prstGeom prst="rect">
            <a:avLst/>
          </a:prstGeom>
          <a:noFill/>
          <a:ln>
            <a:miter lim="800000"/>
            <a:headEnd/>
            <a:tailEnd/>
          </a:ln>
        </p:spPr>
        <p:txBody>
          <a:bodyPr vert="horz" wrap="square" lIns="91440" tIns="45720" rIns="91440" bIns="45720" numCol="1" anchor="ctr" anchorCtr="0" compatLnSpc="1">
            <a:prstTxWarp prst="textNoShape">
              <a:avLst/>
            </a:prstTxWarp>
          </a:bodyPr>
          <a:lstStyle/>
          <a:p>
            <a:r>
              <a:rPr lang="en-US" b="0" smtClean="0">
                <a:latin typeface="Myriad Pro Bold" charset="0"/>
              </a:rPr>
              <a:t>Follow the rules</a:t>
            </a:r>
            <a:endParaRPr lang="en-US" smtClean="0">
              <a:latin typeface="Myriad Pro Bold" charset="0"/>
            </a:endParaRPr>
          </a:p>
        </p:txBody>
      </p:sp>
      <p:sp>
        <p:nvSpPr>
          <p:cNvPr id="62467" name="Content Placeholder 2"/>
          <p:cNvSpPr>
            <a:spLocks noGrp="1"/>
          </p:cNvSpPr>
          <p:nvPr>
            <p:ph idx="1"/>
          </p:nvPr>
        </p:nvSpPr>
        <p:spPr bwMode="auto">
          <a:xfrm>
            <a:off x="533400" y="1304925"/>
            <a:ext cx="7848600" cy="4714875"/>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p>
            <a:r>
              <a:rPr lang="en-US" sz="2600" smtClean="0">
                <a:latin typeface="Times New Roman" pitchFamily="18" charset="0"/>
              </a:rPr>
              <a:t>Local</a:t>
            </a:r>
          </a:p>
          <a:p>
            <a:r>
              <a:rPr lang="en-US" sz="2600" smtClean="0">
                <a:latin typeface="Times New Roman" pitchFamily="18" charset="0"/>
              </a:rPr>
              <a:t>State</a:t>
            </a:r>
          </a:p>
          <a:p>
            <a:r>
              <a:rPr lang="en-US" sz="2600" smtClean="0">
                <a:latin typeface="Times New Roman" pitchFamily="18" charset="0"/>
              </a:rPr>
              <a:t>Federal</a:t>
            </a:r>
          </a:p>
          <a:p>
            <a:r>
              <a:rPr lang="en-US" sz="2600" smtClean="0">
                <a:latin typeface="Times New Roman" pitchFamily="18" charset="0"/>
              </a:rPr>
              <a:t>Funder</a:t>
            </a:r>
            <a:r>
              <a:rPr lang="en-US" smtClean="0">
                <a:latin typeface="Myriad Pro Bold" charset="0"/>
              </a:rPr>
              <a:t> </a:t>
            </a:r>
          </a:p>
        </p:txBody>
      </p:sp>
      <p:sp>
        <p:nvSpPr>
          <p:cNvPr id="62468" name="Slide Number Placeholder 3"/>
          <p:cNvSpPr>
            <a:spLocks noGrp="1"/>
          </p:cNvSpPr>
          <p:nvPr>
            <p:ph type="sldNum" sz="quarter" idx="10"/>
          </p:nvPr>
        </p:nvSpPr>
        <p:spPr>
          <a:noFill/>
        </p:spPr>
        <p:txBody>
          <a:bodyPr/>
          <a:lstStyle/>
          <a:p>
            <a:fld id="{5AC674E3-B941-4C24-90B9-089FAC5D9E9D}" type="slidenum">
              <a:rPr lang="en-US" smtClean="0"/>
              <a:pPr/>
              <a:t>33</a:t>
            </a:fld>
            <a:endParaRPr lang="en-US" smtClean="0"/>
          </a:p>
        </p:txBody>
      </p:sp>
    </p:spTree>
  </p:cSld>
  <p:clrMapOvr>
    <a:masterClrMapping/>
  </p:clrMapOv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3490" name="Title 1"/>
          <p:cNvSpPr>
            <a:spLocks noGrp="1"/>
          </p:cNvSpPr>
          <p:nvPr>
            <p:ph type="title"/>
          </p:nvPr>
        </p:nvSpPr>
        <p:spPr bwMode="auto">
          <a:xfrm>
            <a:off x="533400" y="533400"/>
            <a:ext cx="7924800" cy="731838"/>
          </a:xfrm>
          <a:prstGeom prst="rect">
            <a:avLst/>
          </a:prstGeom>
          <a:noFill/>
          <a:ln>
            <a:miter lim="800000"/>
            <a:headEnd/>
            <a:tailEnd/>
          </a:ln>
        </p:spPr>
        <p:txBody>
          <a:bodyPr vert="horz" wrap="square" lIns="91440" tIns="45720" rIns="91440" bIns="45720" numCol="1" anchor="ctr" anchorCtr="0" compatLnSpc="1">
            <a:prstTxWarp prst="textNoShape">
              <a:avLst/>
            </a:prstTxWarp>
          </a:bodyPr>
          <a:lstStyle/>
          <a:p>
            <a:r>
              <a:rPr lang="en-US" b="0" smtClean="0">
                <a:latin typeface="Myriad Pro Bold" charset="0"/>
              </a:rPr>
              <a:t>Local rules</a:t>
            </a:r>
            <a:endParaRPr lang="en-US" smtClean="0">
              <a:latin typeface="Myriad Pro Bold" charset="0"/>
            </a:endParaRPr>
          </a:p>
        </p:txBody>
      </p:sp>
      <p:sp>
        <p:nvSpPr>
          <p:cNvPr id="63491" name="Content Placeholder 2"/>
          <p:cNvSpPr>
            <a:spLocks noGrp="1"/>
          </p:cNvSpPr>
          <p:nvPr>
            <p:ph idx="1"/>
          </p:nvPr>
        </p:nvSpPr>
        <p:spPr bwMode="auto">
          <a:xfrm>
            <a:off x="533400" y="1304925"/>
            <a:ext cx="7848600" cy="4714875"/>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p>
            <a:r>
              <a:rPr lang="en-US" sz="2600" smtClean="0">
                <a:latin typeface="Times New Roman" pitchFamily="18" charset="0"/>
              </a:rPr>
              <a:t>Approval process</a:t>
            </a:r>
          </a:p>
          <a:p>
            <a:r>
              <a:rPr lang="en-US" sz="2600" smtClean="0">
                <a:latin typeface="Times New Roman" pitchFamily="18" charset="0"/>
              </a:rPr>
              <a:t>Use of adopted curriculum</a:t>
            </a:r>
          </a:p>
          <a:p>
            <a:r>
              <a:rPr lang="en-US" sz="2600" smtClean="0">
                <a:latin typeface="Times New Roman" pitchFamily="18" charset="0"/>
              </a:rPr>
              <a:t>Salary schedules and pay rates</a:t>
            </a:r>
          </a:p>
          <a:p>
            <a:r>
              <a:rPr lang="en-US" sz="2600" smtClean="0">
                <a:latin typeface="Times New Roman" pitchFamily="18" charset="0"/>
              </a:rPr>
              <a:t>Purchasing</a:t>
            </a:r>
            <a:endParaRPr lang="en-US" smtClean="0">
              <a:latin typeface="Myriad Pro Bold" charset="0"/>
            </a:endParaRPr>
          </a:p>
          <a:p>
            <a:endParaRPr lang="en-US" smtClean="0">
              <a:latin typeface="Myriad Pro Bold" charset="0"/>
            </a:endParaRPr>
          </a:p>
        </p:txBody>
      </p:sp>
      <p:sp>
        <p:nvSpPr>
          <p:cNvPr id="63492" name="Slide Number Placeholder 3"/>
          <p:cNvSpPr>
            <a:spLocks noGrp="1"/>
          </p:cNvSpPr>
          <p:nvPr>
            <p:ph type="sldNum" sz="quarter" idx="10"/>
          </p:nvPr>
        </p:nvSpPr>
        <p:spPr>
          <a:noFill/>
        </p:spPr>
        <p:txBody>
          <a:bodyPr/>
          <a:lstStyle/>
          <a:p>
            <a:fld id="{88D698DF-8EF2-4AFC-9BFA-DC013942F40B}" type="slidenum">
              <a:rPr lang="en-US" smtClean="0"/>
              <a:pPr/>
              <a:t>34</a:t>
            </a:fld>
            <a:endParaRPr lang="en-US" smtClean="0"/>
          </a:p>
        </p:txBody>
      </p:sp>
    </p:spTree>
  </p:cSld>
  <p:clrMapOvr>
    <a:masterClrMapping/>
  </p:clrMapOv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4514" name="Title 1"/>
          <p:cNvSpPr>
            <a:spLocks noGrp="1"/>
          </p:cNvSpPr>
          <p:nvPr>
            <p:ph type="title"/>
          </p:nvPr>
        </p:nvSpPr>
        <p:spPr bwMode="auto">
          <a:xfrm>
            <a:off x="533400" y="533400"/>
            <a:ext cx="7924800" cy="731838"/>
          </a:xfrm>
          <a:prstGeom prst="rect">
            <a:avLst/>
          </a:prstGeom>
          <a:noFill/>
          <a:ln>
            <a:miter lim="800000"/>
            <a:headEnd/>
            <a:tailEnd/>
          </a:ln>
        </p:spPr>
        <p:txBody>
          <a:bodyPr vert="horz" wrap="square" lIns="91440" tIns="45720" rIns="91440" bIns="45720" numCol="1" anchor="ctr" anchorCtr="0" compatLnSpc="1">
            <a:prstTxWarp prst="textNoShape">
              <a:avLst/>
            </a:prstTxWarp>
          </a:bodyPr>
          <a:lstStyle/>
          <a:p>
            <a:r>
              <a:rPr lang="en-US" b="0" smtClean="0">
                <a:latin typeface="Myriad Pro Bold" charset="0"/>
              </a:rPr>
              <a:t>State rules</a:t>
            </a:r>
            <a:endParaRPr lang="en-US" smtClean="0">
              <a:latin typeface="Myriad Pro Bold" charset="0"/>
            </a:endParaRPr>
          </a:p>
        </p:txBody>
      </p:sp>
      <p:sp>
        <p:nvSpPr>
          <p:cNvPr id="64515" name="Content Placeholder 2"/>
          <p:cNvSpPr>
            <a:spLocks noGrp="1"/>
          </p:cNvSpPr>
          <p:nvPr>
            <p:ph idx="1"/>
          </p:nvPr>
        </p:nvSpPr>
        <p:spPr bwMode="auto">
          <a:xfrm>
            <a:off x="533400" y="1304925"/>
            <a:ext cx="7848600" cy="4714875"/>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p>
            <a:r>
              <a:rPr lang="en-US" sz="2600" smtClean="0">
                <a:latin typeface="Times New Roman" pitchFamily="18" charset="0"/>
              </a:rPr>
              <a:t>Procurement</a:t>
            </a:r>
          </a:p>
          <a:p>
            <a:r>
              <a:rPr lang="en-US" sz="2600" smtClean="0">
                <a:latin typeface="Times New Roman" pitchFamily="18" charset="0"/>
              </a:rPr>
              <a:t>Staff qualifications/certification/fingerprinting</a:t>
            </a:r>
          </a:p>
          <a:p>
            <a:r>
              <a:rPr lang="en-US" sz="2600" smtClean="0">
                <a:latin typeface="Times New Roman" pitchFamily="18" charset="0"/>
              </a:rPr>
              <a:t>Alignment to state standards</a:t>
            </a:r>
            <a:endParaRPr lang="en-US" smtClean="0">
              <a:latin typeface="Myriad Pro Bold" charset="0"/>
            </a:endParaRPr>
          </a:p>
          <a:p>
            <a:endParaRPr lang="en-US" smtClean="0">
              <a:latin typeface="Myriad Pro Bold" charset="0"/>
            </a:endParaRPr>
          </a:p>
          <a:p>
            <a:endParaRPr lang="en-US" smtClean="0">
              <a:latin typeface="Myriad Pro Bold" charset="0"/>
            </a:endParaRPr>
          </a:p>
        </p:txBody>
      </p:sp>
      <p:sp>
        <p:nvSpPr>
          <p:cNvPr id="64516" name="Slide Number Placeholder 3"/>
          <p:cNvSpPr>
            <a:spLocks noGrp="1"/>
          </p:cNvSpPr>
          <p:nvPr>
            <p:ph type="sldNum" sz="quarter" idx="10"/>
          </p:nvPr>
        </p:nvSpPr>
        <p:spPr>
          <a:noFill/>
        </p:spPr>
        <p:txBody>
          <a:bodyPr/>
          <a:lstStyle/>
          <a:p>
            <a:fld id="{8C7EA244-4B63-459C-A3CD-81B9D628EE9B}" type="slidenum">
              <a:rPr lang="en-US" smtClean="0"/>
              <a:pPr/>
              <a:t>35</a:t>
            </a:fld>
            <a:endParaRPr lang="en-US" smtClean="0"/>
          </a:p>
        </p:txBody>
      </p:sp>
    </p:spTree>
  </p:cSld>
  <p:clrMapOvr>
    <a:masterClrMapping/>
  </p:clrMapOv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5538" name="Title 1"/>
          <p:cNvSpPr>
            <a:spLocks noGrp="1"/>
          </p:cNvSpPr>
          <p:nvPr>
            <p:ph type="title"/>
          </p:nvPr>
        </p:nvSpPr>
        <p:spPr bwMode="auto">
          <a:xfrm>
            <a:off x="533400" y="533400"/>
            <a:ext cx="7924800" cy="731838"/>
          </a:xfrm>
          <a:prstGeom prst="rect">
            <a:avLst/>
          </a:prstGeom>
          <a:noFill/>
          <a:ln>
            <a:miter lim="800000"/>
            <a:headEnd/>
            <a:tailEnd/>
          </a:ln>
        </p:spPr>
        <p:txBody>
          <a:bodyPr vert="horz" wrap="square" lIns="91440" tIns="45720" rIns="91440" bIns="45720" numCol="1" anchor="ctr" anchorCtr="0" compatLnSpc="1">
            <a:prstTxWarp prst="textNoShape">
              <a:avLst/>
            </a:prstTxWarp>
          </a:bodyPr>
          <a:lstStyle/>
          <a:p>
            <a:r>
              <a:rPr lang="en-US" b="0" smtClean="0">
                <a:latin typeface="Myriad Pro Bold" charset="0"/>
              </a:rPr>
              <a:t>Federal rules</a:t>
            </a:r>
            <a:endParaRPr lang="en-US" smtClean="0">
              <a:latin typeface="Myriad Pro Bold" charset="0"/>
            </a:endParaRPr>
          </a:p>
        </p:txBody>
      </p:sp>
      <p:sp>
        <p:nvSpPr>
          <p:cNvPr id="65539" name="Content Placeholder 2"/>
          <p:cNvSpPr>
            <a:spLocks noGrp="1"/>
          </p:cNvSpPr>
          <p:nvPr>
            <p:ph idx="1"/>
          </p:nvPr>
        </p:nvSpPr>
        <p:spPr bwMode="auto">
          <a:xfrm>
            <a:off x="533400" y="1304925"/>
            <a:ext cx="7848600" cy="4714875"/>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p>
            <a:r>
              <a:rPr lang="en-US" sz="2600" smtClean="0">
                <a:latin typeface="Times New Roman" pitchFamily="18" charset="0"/>
              </a:rPr>
              <a:t>Supplement, not supplant</a:t>
            </a:r>
          </a:p>
          <a:p>
            <a:r>
              <a:rPr lang="en-US" sz="2600" smtClean="0">
                <a:latin typeface="Times New Roman" pitchFamily="18" charset="0"/>
              </a:rPr>
              <a:t>Private school partnerships</a:t>
            </a:r>
          </a:p>
          <a:p>
            <a:r>
              <a:rPr lang="en-US" sz="2600" smtClean="0">
                <a:latin typeface="Times New Roman" pitchFamily="18" charset="0"/>
              </a:rPr>
              <a:t>Drug-free workplace</a:t>
            </a:r>
          </a:p>
          <a:p>
            <a:r>
              <a:rPr lang="en-US" sz="2600" smtClean="0">
                <a:latin typeface="Times New Roman" pitchFamily="18" charset="0"/>
              </a:rPr>
              <a:t>Anti-discrimination policies</a:t>
            </a:r>
            <a:endParaRPr lang="en-US" smtClean="0">
              <a:latin typeface="Myriad Pro Bold" charset="0"/>
            </a:endParaRPr>
          </a:p>
        </p:txBody>
      </p:sp>
      <p:sp>
        <p:nvSpPr>
          <p:cNvPr id="65540" name="Slide Number Placeholder 3"/>
          <p:cNvSpPr>
            <a:spLocks noGrp="1"/>
          </p:cNvSpPr>
          <p:nvPr>
            <p:ph type="sldNum" sz="quarter" idx="10"/>
          </p:nvPr>
        </p:nvSpPr>
        <p:spPr>
          <a:noFill/>
        </p:spPr>
        <p:txBody>
          <a:bodyPr/>
          <a:lstStyle/>
          <a:p>
            <a:fld id="{E180E6C2-4D3F-48F3-9D6A-440DF9989AC3}" type="slidenum">
              <a:rPr lang="en-US" smtClean="0"/>
              <a:pPr/>
              <a:t>36</a:t>
            </a:fld>
            <a:endParaRPr lang="en-US" smtClean="0"/>
          </a:p>
        </p:txBody>
      </p:sp>
    </p:spTree>
  </p:cSld>
  <p:clrMapOvr>
    <a:masterClrMapping/>
  </p:clrMapOv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6562" name="Title 1"/>
          <p:cNvSpPr>
            <a:spLocks noGrp="1"/>
          </p:cNvSpPr>
          <p:nvPr>
            <p:ph type="title"/>
          </p:nvPr>
        </p:nvSpPr>
        <p:spPr bwMode="auto">
          <a:xfrm>
            <a:off x="533400" y="533400"/>
            <a:ext cx="7924800" cy="731838"/>
          </a:xfrm>
          <a:prstGeom prst="rect">
            <a:avLst/>
          </a:prstGeom>
          <a:noFill/>
          <a:ln>
            <a:miter lim="800000"/>
            <a:headEnd/>
            <a:tailEnd/>
          </a:ln>
        </p:spPr>
        <p:txBody>
          <a:bodyPr vert="horz" wrap="square" lIns="91440" tIns="45720" rIns="91440" bIns="45720" numCol="1" anchor="ctr" anchorCtr="0" compatLnSpc="1">
            <a:prstTxWarp prst="textNoShape">
              <a:avLst/>
            </a:prstTxWarp>
          </a:bodyPr>
          <a:lstStyle/>
          <a:p>
            <a:r>
              <a:rPr lang="en-US" b="0" smtClean="0">
                <a:latin typeface="Myriad Pro Bold" charset="0"/>
              </a:rPr>
              <a:t>Funder rules</a:t>
            </a:r>
            <a:endParaRPr lang="en-US" smtClean="0">
              <a:latin typeface="Myriad Pro Bold" charset="0"/>
            </a:endParaRPr>
          </a:p>
        </p:txBody>
      </p:sp>
      <p:sp>
        <p:nvSpPr>
          <p:cNvPr id="66563" name="Content Placeholder 2"/>
          <p:cNvSpPr>
            <a:spLocks noGrp="1"/>
          </p:cNvSpPr>
          <p:nvPr>
            <p:ph idx="1"/>
          </p:nvPr>
        </p:nvSpPr>
        <p:spPr bwMode="auto">
          <a:xfrm>
            <a:off x="533400" y="1304925"/>
            <a:ext cx="7848600" cy="4714875"/>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p>
            <a:r>
              <a:rPr lang="en-US" sz="2600" smtClean="0">
                <a:latin typeface="Times New Roman" pitchFamily="18" charset="0"/>
              </a:rPr>
              <a:t>Matching funds</a:t>
            </a:r>
          </a:p>
          <a:p>
            <a:r>
              <a:rPr lang="en-US" sz="2600" smtClean="0">
                <a:latin typeface="Times New Roman" pitchFamily="18" charset="0"/>
              </a:rPr>
              <a:t>Originals</a:t>
            </a:r>
          </a:p>
          <a:p>
            <a:r>
              <a:rPr lang="en-US" sz="2600" smtClean="0">
                <a:latin typeface="Times New Roman" pitchFamily="18" charset="0"/>
              </a:rPr>
              <a:t>Page limits</a:t>
            </a:r>
          </a:p>
          <a:p>
            <a:r>
              <a:rPr lang="en-US" sz="2600" smtClean="0">
                <a:latin typeface="Times New Roman" pitchFamily="18" charset="0"/>
              </a:rPr>
              <a:t>Partnerships</a:t>
            </a:r>
          </a:p>
          <a:p>
            <a:r>
              <a:rPr lang="en-US" sz="2600" smtClean="0">
                <a:latin typeface="Times New Roman" pitchFamily="18" charset="0"/>
              </a:rPr>
              <a:t>Authorized signatures</a:t>
            </a:r>
            <a:endParaRPr lang="en-US" smtClean="0">
              <a:latin typeface="Myriad Pro Bold" charset="0"/>
            </a:endParaRPr>
          </a:p>
        </p:txBody>
      </p:sp>
      <p:sp>
        <p:nvSpPr>
          <p:cNvPr id="66564" name="Slide Number Placeholder 3"/>
          <p:cNvSpPr>
            <a:spLocks noGrp="1"/>
          </p:cNvSpPr>
          <p:nvPr>
            <p:ph type="sldNum" sz="quarter" idx="10"/>
          </p:nvPr>
        </p:nvSpPr>
        <p:spPr>
          <a:noFill/>
        </p:spPr>
        <p:txBody>
          <a:bodyPr/>
          <a:lstStyle/>
          <a:p>
            <a:fld id="{32BDEB81-B7D1-4E99-9E41-4DD899181196}" type="slidenum">
              <a:rPr lang="en-US" smtClean="0"/>
              <a:pPr/>
              <a:t>37</a:t>
            </a:fld>
            <a:endParaRPr lang="en-US" smtClean="0"/>
          </a:p>
        </p:txBody>
      </p:sp>
    </p:spTree>
  </p:cSld>
  <p:clrMapOvr>
    <a:masterClrMapping/>
  </p:clrMapOv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7586" name="Title 1"/>
          <p:cNvSpPr>
            <a:spLocks noGrp="1"/>
          </p:cNvSpPr>
          <p:nvPr>
            <p:ph type="title"/>
          </p:nvPr>
        </p:nvSpPr>
        <p:spPr bwMode="auto">
          <a:xfrm>
            <a:off x="533400" y="533400"/>
            <a:ext cx="7924800" cy="731838"/>
          </a:xfrm>
          <a:prstGeom prst="rect">
            <a:avLst/>
          </a:prstGeom>
          <a:noFill/>
          <a:ln>
            <a:miter lim="800000"/>
            <a:headEnd/>
            <a:tailEnd/>
          </a:ln>
        </p:spPr>
        <p:txBody>
          <a:bodyPr vert="horz" wrap="square" lIns="91440" tIns="45720" rIns="91440" bIns="45720" numCol="1" anchor="ctr" anchorCtr="0" compatLnSpc="1">
            <a:prstTxWarp prst="textNoShape">
              <a:avLst/>
            </a:prstTxWarp>
          </a:bodyPr>
          <a:lstStyle/>
          <a:p>
            <a:r>
              <a:rPr lang="en-US" b="0" smtClean="0">
                <a:latin typeface="Myriad Pro Bold" charset="0"/>
              </a:rPr>
              <a:t/>
            </a:r>
            <a:br>
              <a:rPr lang="en-US" b="0" smtClean="0">
                <a:latin typeface="Myriad Pro Bold" charset="0"/>
              </a:rPr>
            </a:br>
            <a:r>
              <a:rPr lang="en-US" b="0" smtClean="0">
                <a:latin typeface="Myriad Pro Bold" charset="0"/>
              </a:rPr>
              <a:t>Manage the grant writing process</a:t>
            </a:r>
            <a:br>
              <a:rPr lang="en-US" b="0" smtClean="0">
                <a:latin typeface="Myriad Pro Bold" charset="0"/>
              </a:rPr>
            </a:br>
            <a:endParaRPr lang="en-US" smtClean="0">
              <a:latin typeface="Myriad Pro Bold" charset="0"/>
            </a:endParaRPr>
          </a:p>
        </p:txBody>
      </p:sp>
      <p:sp>
        <p:nvSpPr>
          <p:cNvPr id="67587" name="Content Placeholder 2"/>
          <p:cNvSpPr>
            <a:spLocks noGrp="1"/>
          </p:cNvSpPr>
          <p:nvPr>
            <p:ph idx="1"/>
          </p:nvPr>
        </p:nvSpPr>
        <p:spPr bwMode="auto">
          <a:xfrm>
            <a:off x="533400" y="1304925"/>
            <a:ext cx="7848600" cy="4714875"/>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p>
            <a:r>
              <a:rPr lang="en-US" sz="2600" smtClean="0">
                <a:latin typeface="Times New Roman" pitchFamily="18" charset="0"/>
              </a:rPr>
              <a:t>Appoint a project manager</a:t>
            </a:r>
          </a:p>
          <a:p>
            <a:r>
              <a:rPr lang="en-US" sz="2600" smtClean="0">
                <a:latin typeface="Times New Roman" pitchFamily="18" charset="0"/>
              </a:rPr>
              <a:t>Establish a timeline</a:t>
            </a:r>
          </a:p>
          <a:p>
            <a:r>
              <a:rPr lang="en-US" sz="2600" smtClean="0">
                <a:latin typeface="Times New Roman" pitchFamily="18" charset="0"/>
              </a:rPr>
              <a:t>Create a communication plan</a:t>
            </a:r>
          </a:p>
          <a:p>
            <a:pPr lvl="1">
              <a:lnSpc>
                <a:spcPct val="90000"/>
              </a:lnSpc>
              <a:buSzPct val="70000"/>
              <a:buFont typeface="Times" pitchFamily="18" charset="0"/>
              <a:buChar char="•"/>
            </a:pPr>
            <a:r>
              <a:rPr lang="en-US" sz="2600" smtClean="0">
                <a:latin typeface="Times New Roman" pitchFamily="18" charset="0"/>
              </a:rPr>
              <a:t>Approval</a:t>
            </a:r>
          </a:p>
          <a:p>
            <a:pPr lvl="1">
              <a:lnSpc>
                <a:spcPct val="90000"/>
              </a:lnSpc>
              <a:buSzPct val="70000"/>
              <a:buFont typeface="Times" pitchFamily="18" charset="0"/>
              <a:buChar char="•"/>
            </a:pPr>
            <a:r>
              <a:rPr lang="en-US" sz="2600" smtClean="0">
                <a:latin typeface="Times New Roman" pitchFamily="18" charset="0"/>
              </a:rPr>
              <a:t>Data</a:t>
            </a:r>
          </a:p>
          <a:p>
            <a:r>
              <a:rPr lang="en-US" sz="2600" smtClean="0">
                <a:latin typeface="Times New Roman" pitchFamily="18" charset="0"/>
              </a:rPr>
              <a:t>Write the proposal</a:t>
            </a:r>
            <a:endParaRPr lang="en-US" smtClean="0">
              <a:latin typeface="Myriad Pro Bold" charset="0"/>
            </a:endParaRPr>
          </a:p>
          <a:p>
            <a:pPr>
              <a:buFont typeface="Times" pitchFamily="18" charset="0"/>
              <a:buNone/>
            </a:pPr>
            <a:endParaRPr lang="en-US" smtClean="0">
              <a:latin typeface="Myriad Pro Bold" charset="0"/>
            </a:endParaRPr>
          </a:p>
        </p:txBody>
      </p:sp>
      <p:sp>
        <p:nvSpPr>
          <p:cNvPr id="67588" name="Slide Number Placeholder 3"/>
          <p:cNvSpPr>
            <a:spLocks noGrp="1"/>
          </p:cNvSpPr>
          <p:nvPr>
            <p:ph type="sldNum" sz="quarter" idx="10"/>
          </p:nvPr>
        </p:nvSpPr>
        <p:spPr>
          <a:noFill/>
        </p:spPr>
        <p:txBody>
          <a:bodyPr/>
          <a:lstStyle/>
          <a:p>
            <a:fld id="{2F1CABC5-F507-48E6-837D-ADA516AA3840}" type="slidenum">
              <a:rPr lang="en-US" smtClean="0"/>
              <a:pPr/>
              <a:t>38</a:t>
            </a:fld>
            <a:endParaRPr lang="en-US" smtClean="0"/>
          </a:p>
        </p:txBody>
      </p:sp>
    </p:spTree>
  </p:cSld>
  <p:clrMapOvr>
    <a:masterClrMapping/>
  </p:clrMapOv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8610" name="Title 1"/>
          <p:cNvSpPr>
            <a:spLocks noGrp="1"/>
          </p:cNvSpPr>
          <p:nvPr>
            <p:ph type="title"/>
          </p:nvPr>
        </p:nvSpPr>
        <p:spPr bwMode="auto">
          <a:xfrm>
            <a:off x="533400" y="533400"/>
            <a:ext cx="7924800" cy="731838"/>
          </a:xfrm>
          <a:prstGeom prst="rect">
            <a:avLst/>
          </a:prstGeom>
          <a:noFill/>
          <a:ln>
            <a:miter lim="800000"/>
            <a:headEnd/>
            <a:tailEnd/>
          </a:ln>
        </p:spPr>
        <p:txBody>
          <a:bodyPr vert="horz" wrap="square" lIns="91440" tIns="45720" rIns="91440" bIns="45720" numCol="1" anchor="ctr" anchorCtr="0" compatLnSpc="1">
            <a:prstTxWarp prst="textNoShape">
              <a:avLst/>
            </a:prstTxWarp>
          </a:bodyPr>
          <a:lstStyle/>
          <a:p>
            <a:r>
              <a:rPr lang="en-US" b="0" smtClean="0">
                <a:latin typeface="Myriad Pro Bold" charset="0"/>
              </a:rPr>
              <a:t>The timeline</a:t>
            </a:r>
            <a:endParaRPr lang="en-US" smtClean="0">
              <a:latin typeface="Myriad Pro Bold" charset="0"/>
            </a:endParaRPr>
          </a:p>
        </p:txBody>
      </p:sp>
      <p:sp>
        <p:nvSpPr>
          <p:cNvPr id="68611" name="Content Placeholder 2"/>
          <p:cNvSpPr>
            <a:spLocks noGrp="1"/>
          </p:cNvSpPr>
          <p:nvPr>
            <p:ph idx="1"/>
          </p:nvPr>
        </p:nvSpPr>
        <p:spPr bwMode="auto">
          <a:xfrm>
            <a:off x="533400" y="762000"/>
            <a:ext cx="7848600" cy="4714875"/>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p>
            <a:endParaRPr lang="en-US" smtClean="0">
              <a:latin typeface="Myriad Pro Bold" charset="0"/>
            </a:endParaRPr>
          </a:p>
          <a:p>
            <a:r>
              <a:rPr lang="en-US" sz="2600" smtClean="0">
                <a:latin typeface="Times New Roman" pitchFamily="18" charset="0"/>
              </a:rPr>
              <a:t>Time to write</a:t>
            </a:r>
          </a:p>
          <a:p>
            <a:r>
              <a:rPr lang="en-US" sz="2600" smtClean="0">
                <a:latin typeface="Times New Roman" pitchFamily="18" charset="0"/>
              </a:rPr>
              <a:t>Time to revise</a:t>
            </a:r>
          </a:p>
          <a:p>
            <a:r>
              <a:rPr lang="en-US" sz="2600" smtClean="0">
                <a:latin typeface="Times New Roman" pitchFamily="18" charset="0"/>
              </a:rPr>
              <a:t>Time for approval process</a:t>
            </a:r>
          </a:p>
          <a:p>
            <a:r>
              <a:rPr lang="en-US" sz="2600" smtClean="0">
                <a:latin typeface="Times New Roman" pitchFamily="18" charset="0"/>
              </a:rPr>
              <a:t>Time for technical difficulties</a:t>
            </a:r>
            <a:endParaRPr lang="en-US" smtClean="0">
              <a:latin typeface="Myriad Pro Bold" charset="0"/>
            </a:endParaRPr>
          </a:p>
        </p:txBody>
      </p:sp>
      <p:sp>
        <p:nvSpPr>
          <p:cNvPr id="68612" name="Slide Number Placeholder 3"/>
          <p:cNvSpPr>
            <a:spLocks noGrp="1"/>
          </p:cNvSpPr>
          <p:nvPr>
            <p:ph type="sldNum" sz="quarter" idx="10"/>
          </p:nvPr>
        </p:nvSpPr>
        <p:spPr>
          <a:noFill/>
        </p:spPr>
        <p:txBody>
          <a:bodyPr/>
          <a:lstStyle/>
          <a:p>
            <a:fld id="{BD640F68-CDF3-4FF6-AFF0-B8B7EB6F977D}" type="slidenum">
              <a:rPr lang="en-US" smtClean="0"/>
              <a:pPr/>
              <a:t>39</a:t>
            </a:fld>
            <a:endParaRPr lang="en-US" smtClean="0"/>
          </a:p>
        </p:txBody>
      </p:sp>
      <p:pic>
        <p:nvPicPr>
          <p:cNvPr id="68613" name="Picture 5" descr="timeline.gif                                                   0039C8F0Macintosh HD                   7C2622CB:"/>
          <p:cNvPicPr>
            <a:picLocks noChangeAspect="1" noChangeArrowheads="1"/>
          </p:cNvPicPr>
          <p:nvPr/>
        </p:nvPicPr>
        <p:blipFill>
          <a:blip r:embed="rId3" cstate="print"/>
          <a:srcRect/>
          <a:stretch>
            <a:fillRect/>
          </a:stretch>
        </p:blipFill>
        <p:spPr bwMode="auto">
          <a:xfrm>
            <a:off x="838200" y="3810000"/>
            <a:ext cx="6978650" cy="189865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2290" name="Title 1"/>
          <p:cNvSpPr>
            <a:spLocks noGrp="1"/>
          </p:cNvSpPr>
          <p:nvPr>
            <p:ph type="title"/>
          </p:nvPr>
        </p:nvSpPr>
        <p:spPr bwMode="auto">
          <a:xfrm>
            <a:off x="533400" y="533400"/>
            <a:ext cx="7924800" cy="731838"/>
          </a:xfrm>
          <a:prstGeom prst="rect">
            <a:avLst/>
          </a:prstGeom>
          <a:noFill/>
          <a:ln>
            <a:miter lim="800000"/>
            <a:headEnd/>
            <a:tailEnd/>
          </a:ln>
        </p:spPr>
        <p:txBody>
          <a:bodyPr vert="horz" wrap="square" lIns="91440" tIns="45720" rIns="91440" bIns="45720" numCol="1" anchor="ctr" anchorCtr="0" compatLnSpc="1">
            <a:prstTxWarp prst="textNoShape">
              <a:avLst/>
            </a:prstTxWarp>
          </a:bodyPr>
          <a:lstStyle/>
          <a:p>
            <a:r>
              <a:rPr lang="en-US" b="0" smtClean="0">
                <a:latin typeface="Myriad Pro Bold" charset="0"/>
              </a:rPr>
              <a:t>Collaborate</a:t>
            </a:r>
            <a:endParaRPr lang="en-US" smtClean="0">
              <a:latin typeface="Myriad Pro Bold" charset="0"/>
            </a:endParaRPr>
          </a:p>
        </p:txBody>
      </p:sp>
      <p:sp>
        <p:nvSpPr>
          <p:cNvPr id="12291" name="Content Placeholder 2"/>
          <p:cNvSpPr>
            <a:spLocks noGrp="1"/>
          </p:cNvSpPr>
          <p:nvPr>
            <p:ph idx="1"/>
          </p:nvPr>
        </p:nvSpPr>
        <p:spPr bwMode="auto">
          <a:xfrm>
            <a:off x="533400" y="849313"/>
            <a:ext cx="7848600" cy="4713287"/>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p>
            <a:endParaRPr lang="en-US" smtClean="0">
              <a:latin typeface="Myriad Pro Bold" charset="0"/>
            </a:endParaRPr>
          </a:p>
          <a:p>
            <a:r>
              <a:rPr lang="en-US" sz="2600" smtClean="0">
                <a:latin typeface="Times New Roman Bold" charset="0"/>
              </a:rPr>
              <a:t>Why?</a:t>
            </a:r>
          </a:p>
          <a:p>
            <a:pPr>
              <a:buFont typeface="Times" pitchFamily="18" charset="0"/>
              <a:buNone/>
            </a:pPr>
            <a:endParaRPr lang="en-US" sz="2600" smtClean="0">
              <a:latin typeface="Times New Roman Bold" charset="0"/>
            </a:endParaRPr>
          </a:p>
          <a:p>
            <a:r>
              <a:rPr lang="en-US" sz="2600" smtClean="0">
                <a:latin typeface="Times New Roman Bold" charset="0"/>
              </a:rPr>
              <a:t>With whom?</a:t>
            </a:r>
          </a:p>
          <a:p>
            <a:pPr>
              <a:buFont typeface="Times" pitchFamily="18" charset="0"/>
              <a:buNone/>
            </a:pPr>
            <a:endParaRPr lang="en-US" sz="2600" smtClean="0">
              <a:latin typeface="Times New Roman Bold" charset="0"/>
            </a:endParaRPr>
          </a:p>
          <a:p>
            <a:r>
              <a:rPr lang="en-US" sz="2600" smtClean="0">
                <a:latin typeface="Times New Roman Bold" charset="0"/>
              </a:rPr>
              <a:t>When?</a:t>
            </a:r>
          </a:p>
          <a:p>
            <a:pPr>
              <a:buFont typeface="Times" pitchFamily="18" charset="0"/>
              <a:buNone/>
            </a:pPr>
            <a:endParaRPr lang="en-US" sz="2600" smtClean="0">
              <a:latin typeface="Times New Roman Bold" charset="0"/>
            </a:endParaRPr>
          </a:p>
          <a:p>
            <a:pPr>
              <a:spcBef>
                <a:spcPct val="0"/>
              </a:spcBef>
            </a:pPr>
            <a:r>
              <a:rPr lang="en-US" sz="2600" smtClean="0">
                <a:latin typeface="Times New Roman Bold" charset="0"/>
              </a:rPr>
              <a:t>How?</a:t>
            </a:r>
            <a:endParaRPr lang="en-US" sz="2400" smtClean="0">
              <a:latin typeface="Myriad Pro Bold" charset="0"/>
            </a:endParaRPr>
          </a:p>
        </p:txBody>
      </p:sp>
      <p:sp>
        <p:nvSpPr>
          <p:cNvPr id="12292" name="Slide Number Placeholder 3"/>
          <p:cNvSpPr>
            <a:spLocks noGrp="1"/>
          </p:cNvSpPr>
          <p:nvPr>
            <p:ph type="sldNum" sz="quarter" idx="10"/>
          </p:nvPr>
        </p:nvSpPr>
        <p:spPr>
          <a:noFill/>
        </p:spPr>
        <p:txBody>
          <a:bodyPr/>
          <a:lstStyle/>
          <a:p>
            <a:fld id="{03F262DB-9D64-4E58-B5F5-E8C14B8BF001}" type="slidenum">
              <a:rPr lang="en-US" smtClean="0"/>
              <a:pPr/>
              <a:t>4</a:t>
            </a:fld>
            <a:endParaRPr lang="en-US" smtClean="0"/>
          </a:p>
        </p:txBody>
      </p:sp>
      <p:pic>
        <p:nvPicPr>
          <p:cNvPr id="12293" name="Picture 5" descr="teachers.gif                                                   0039C8F0Macintosh HD                   7C2622CB:"/>
          <p:cNvPicPr>
            <a:picLocks noChangeAspect="1" noChangeArrowheads="1"/>
          </p:cNvPicPr>
          <p:nvPr/>
        </p:nvPicPr>
        <p:blipFill>
          <a:blip r:embed="rId3" cstate="print"/>
          <a:srcRect/>
          <a:stretch>
            <a:fillRect/>
          </a:stretch>
        </p:blipFill>
        <p:spPr bwMode="auto">
          <a:xfrm>
            <a:off x="3235325" y="3060700"/>
            <a:ext cx="5908675" cy="33147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9634" name="Title 1"/>
          <p:cNvSpPr>
            <a:spLocks noGrp="1"/>
          </p:cNvSpPr>
          <p:nvPr>
            <p:ph type="title"/>
          </p:nvPr>
        </p:nvSpPr>
        <p:spPr bwMode="auto">
          <a:xfrm>
            <a:off x="533400" y="533400"/>
            <a:ext cx="7924800" cy="731838"/>
          </a:xfrm>
          <a:prstGeom prst="rect">
            <a:avLst/>
          </a:prstGeom>
          <a:noFill/>
          <a:ln>
            <a:miter lim="800000"/>
            <a:headEnd/>
            <a:tailEnd/>
          </a:ln>
        </p:spPr>
        <p:txBody>
          <a:bodyPr vert="horz" wrap="square" lIns="91440" tIns="45720" rIns="91440" bIns="45720" numCol="1" anchor="ctr" anchorCtr="0" compatLnSpc="1">
            <a:prstTxWarp prst="textNoShape">
              <a:avLst/>
            </a:prstTxWarp>
          </a:bodyPr>
          <a:lstStyle/>
          <a:p>
            <a:r>
              <a:rPr lang="en-US" b="0" smtClean="0">
                <a:latin typeface="Myriad Pro Bold" charset="0"/>
              </a:rPr>
              <a:t>The communication plan</a:t>
            </a:r>
            <a:endParaRPr lang="en-US" smtClean="0">
              <a:latin typeface="Myriad Pro Bold" charset="0"/>
            </a:endParaRPr>
          </a:p>
        </p:txBody>
      </p:sp>
      <p:sp>
        <p:nvSpPr>
          <p:cNvPr id="69635" name="Content Placeholder 2"/>
          <p:cNvSpPr>
            <a:spLocks noGrp="1"/>
          </p:cNvSpPr>
          <p:nvPr>
            <p:ph idx="1"/>
          </p:nvPr>
        </p:nvSpPr>
        <p:spPr bwMode="auto">
          <a:xfrm>
            <a:off x="533400" y="838200"/>
            <a:ext cx="7848600" cy="4714875"/>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p>
            <a:endParaRPr lang="en-US" sz="2600" smtClean="0">
              <a:latin typeface="Times New Roman" pitchFamily="18" charset="0"/>
            </a:endParaRPr>
          </a:p>
          <a:p>
            <a:r>
              <a:rPr lang="en-US" sz="2600" smtClean="0">
                <a:latin typeface="Times New Roman" pitchFamily="18" charset="0"/>
              </a:rPr>
              <a:t>Who needs to know?</a:t>
            </a:r>
          </a:p>
          <a:p>
            <a:r>
              <a:rPr lang="en-US" sz="2600" smtClean="0">
                <a:latin typeface="Times New Roman" pitchFamily="18" charset="0"/>
              </a:rPr>
              <a:t>Input vs. information</a:t>
            </a:r>
            <a:endParaRPr lang="en-US" smtClean="0">
              <a:latin typeface="Myriad Pro Bold" charset="0"/>
            </a:endParaRPr>
          </a:p>
        </p:txBody>
      </p:sp>
      <p:sp>
        <p:nvSpPr>
          <p:cNvPr id="69636" name="Slide Number Placeholder 3"/>
          <p:cNvSpPr>
            <a:spLocks noGrp="1"/>
          </p:cNvSpPr>
          <p:nvPr>
            <p:ph type="sldNum" sz="quarter" idx="10"/>
          </p:nvPr>
        </p:nvSpPr>
        <p:spPr>
          <a:noFill/>
        </p:spPr>
        <p:txBody>
          <a:bodyPr/>
          <a:lstStyle/>
          <a:p>
            <a:fld id="{E044B5A6-63BB-4CE7-9291-E613E017455F}" type="slidenum">
              <a:rPr lang="en-US" smtClean="0"/>
              <a:pPr/>
              <a:t>40</a:t>
            </a:fld>
            <a:endParaRPr lang="en-US" smtClean="0"/>
          </a:p>
        </p:txBody>
      </p:sp>
      <p:pic>
        <p:nvPicPr>
          <p:cNvPr id="69637" name="Picture 9" descr="cordless_phone.gif                                             0039C8F0Macintosh HD                   7C2622CB:"/>
          <p:cNvPicPr>
            <a:picLocks noChangeAspect="1" noChangeArrowheads="1"/>
          </p:cNvPicPr>
          <p:nvPr/>
        </p:nvPicPr>
        <p:blipFill>
          <a:blip r:embed="rId3" cstate="print"/>
          <a:srcRect/>
          <a:stretch>
            <a:fillRect/>
          </a:stretch>
        </p:blipFill>
        <p:spPr bwMode="auto">
          <a:xfrm rot="682214">
            <a:off x="4800600" y="762000"/>
            <a:ext cx="2563813" cy="5326063"/>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0658" name="Title 1"/>
          <p:cNvSpPr>
            <a:spLocks noGrp="1"/>
          </p:cNvSpPr>
          <p:nvPr>
            <p:ph type="title"/>
          </p:nvPr>
        </p:nvSpPr>
        <p:spPr bwMode="auto">
          <a:xfrm>
            <a:off x="533400" y="715963"/>
            <a:ext cx="7924800" cy="731837"/>
          </a:xfrm>
          <a:prstGeom prst="rect">
            <a:avLst/>
          </a:prstGeom>
          <a:noFill/>
          <a:ln>
            <a:miter lim="800000"/>
            <a:headEnd/>
            <a:tailEnd/>
          </a:ln>
        </p:spPr>
        <p:txBody>
          <a:bodyPr vert="horz" wrap="square" lIns="91440" tIns="45720" rIns="91440" bIns="45720" numCol="1" anchor="ctr" anchorCtr="0" compatLnSpc="1">
            <a:prstTxWarp prst="textNoShape">
              <a:avLst/>
            </a:prstTxWarp>
          </a:bodyPr>
          <a:lstStyle/>
          <a:p>
            <a:r>
              <a:rPr lang="en-US" b="0" smtClean="0">
                <a:latin typeface="Myriad Pro Bold" charset="0"/>
              </a:rPr>
              <a:t>Tips and techniques for writing a</a:t>
            </a:r>
            <a:br>
              <a:rPr lang="en-US" b="0" smtClean="0">
                <a:latin typeface="Myriad Pro Bold" charset="0"/>
              </a:rPr>
            </a:br>
            <a:r>
              <a:rPr lang="en-US" b="0" smtClean="0">
                <a:latin typeface="Myriad Pro Bold" charset="0"/>
              </a:rPr>
              <a:t>winning proposal</a:t>
            </a:r>
            <a:endParaRPr lang="en-US" smtClean="0">
              <a:latin typeface="Myriad Pro Bold" charset="0"/>
            </a:endParaRPr>
          </a:p>
        </p:txBody>
      </p:sp>
      <p:sp>
        <p:nvSpPr>
          <p:cNvPr id="70659" name="Content Placeholder 2"/>
          <p:cNvSpPr>
            <a:spLocks noGrp="1"/>
          </p:cNvSpPr>
          <p:nvPr>
            <p:ph idx="1"/>
          </p:nvPr>
        </p:nvSpPr>
        <p:spPr bwMode="auto">
          <a:xfrm>
            <a:off x="533400" y="1600200"/>
            <a:ext cx="7848600" cy="1143000"/>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p>
            <a:pPr>
              <a:buFont typeface="Times" pitchFamily="18" charset="0"/>
              <a:buNone/>
            </a:pPr>
            <a:r>
              <a:rPr lang="en-US" sz="2600" smtClean="0">
                <a:latin typeface="Times New Roman" pitchFamily="18" charset="0"/>
              </a:rPr>
              <a:t>The better the match, the easier it is</a:t>
            </a:r>
          </a:p>
          <a:p>
            <a:pPr>
              <a:lnSpc>
                <a:spcPct val="80000"/>
              </a:lnSpc>
              <a:buFont typeface="Times" pitchFamily="18" charset="0"/>
              <a:buNone/>
            </a:pPr>
            <a:r>
              <a:rPr lang="en-US" sz="2600" smtClean="0">
                <a:latin typeface="Times New Roman" pitchFamily="18" charset="0"/>
              </a:rPr>
              <a:t>to write the proposal.</a:t>
            </a:r>
          </a:p>
        </p:txBody>
      </p:sp>
      <p:sp>
        <p:nvSpPr>
          <p:cNvPr id="70660" name="Slide Number Placeholder 3"/>
          <p:cNvSpPr>
            <a:spLocks noGrp="1"/>
          </p:cNvSpPr>
          <p:nvPr>
            <p:ph type="sldNum" sz="quarter" idx="10"/>
          </p:nvPr>
        </p:nvSpPr>
        <p:spPr>
          <a:noFill/>
        </p:spPr>
        <p:txBody>
          <a:bodyPr/>
          <a:lstStyle/>
          <a:p>
            <a:fld id="{DD4B133C-9A65-48AD-95DD-540AB1C57A71}" type="slidenum">
              <a:rPr lang="en-US" smtClean="0"/>
              <a:pPr/>
              <a:t>41</a:t>
            </a:fld>
            <a:endParaRPr lang="en-US" smtClean="0"/>
          </a:p>
        </p:txBody>
      </p:sp>
    </p:spTree>
  </p:cSld>
  <p:clrMapOvr>
    <a:masterClrMapping/>
  </p:clrMapOvr>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1682" name="Slide Number Placeholder 4"/>
          <p:cNvSpPr>
            <a:spLocks noGrp="1"/>
          </p:cNvSpPr>
          <p:nvPr>
            <p:ph type="sldNum" sz="quarter" idx="10"/>
          </p:nvPr>
        </p:nvSpPr>
        <p:spPr>
          <a:noFill/>
        </p:spPr>
        <p:txBody>
          <a:bodyPr/>
          <a:lstStyle/>
          <a:p>
            <a:fld id="{FADD4147-1E44-4FF1-8055-2BD5A97C817C}" type="slidenum">
              <a:rPr lang="en-US" smtClean="0"/>
              <a:pPr/>
              <a:t>42</a:t>
            </a:fld>
            <a:endParaRPr lang="en-US" smtClean="0"/>
          </a:p>
        </p:txBody>
      </p:sp>
      <p:sp>
        <p:nvSpPr>
          <p:cNvPr id="71683" name="Rectangle 2"/>
          <p:cNvSpPr>
            <a:spLocks noGrp="1" noChangeArrowheads="1"/>
          </p:cNvSpPr>
          <p:nvPr>
            <p:ph type="title"/>
          </p:nvPr>
        </p:nvSpPr>
        <p:spPr bwMode="auto">
          <a:xfrm>
            <a:off x="533400" y="533400"/>
            <a:ext cx="7924800" cy="731838"/>
          </a:xfrm>
          <a:prstGeom prst="rect">
            <a:avLst/>
          </a:prstGeom>
          <a:noFill/>
          <a:ln>
            <a:miter lim="800000"/>
            <a:headEnd/>
            <a:tailEnd/>
          </a:ln>
        </p:spPr>
        <p:txBody>
          <a:bodyPr vert="horz" wrap="square" lIns="91440" tIns="45720" rIns="91440" bIns="45720" numCol="1" anchor="ctr" anchorCtr="0" compatLnSpc="1">
            <a:prstTxWarp prst="textNoShape">
              <a:avLst/>
            </a:prstTxWarp>
          </a:bodyPr>
          <a:lstStyle/>
          <a:p>
            <a:pPr eaLnBrk="1" hangingPunct="1"/>
            <a:r>
              <a:rPr lang="en-US" b="0" smtClean="0">
                <a:latin typeface="Myriad Pro Bold" charset="0"/>
              </a:rPr>
              <a:t>Parts of the Grant</a:t>
            </a:r>
            <a:endParaRPr lang="en-US" smtClean="0">
              <a:latin typeface="Myriad Pro Bold" charset="0"/>
            </a:endParaRPr>
          </a:p>
        </p:txBody>
      </p:sp>
      <p:sp>
        <p:nvSpPr>
          <p:cNvPr id="71684" name="Rectangle 3"/>
          <p:cNvSpPr>
            <a:spLocks noGrp="1" noChangeArrowheads="1"/>
          </p:cNvSpPr>
          <p:nvPr>
            <p:ph type="body" sz="half" idx="1"/>
          </p:nvPr>
        </p:nvSpPr>
        <p:spPr bwMode="auto">
          <a:xfrm>
            <a:off x="609600" y="1219200"/>
            <a:ext cx="7620000" cy="4876800"/>
          </a:xfrm>
          <a:prstGeom prst="rect">
            <a:avLst/>
          </a:prstGeom>
          <a:solidFill>
            <a:srgbClr val="F2EBCE"/>
          </a:solidFill>
          <a:ln>
            <a:solidFill>
              <a:schemeClr val="tx1"/>
            </a:solidFill>
            <a:miter lim="800000"/>
            <a:headEnd/>
            <a:tailEnd/>
          </a:ln>
        </p:spPr>
        <p:txBody>
          <a:bodyPr vert="horz" wrap="square" lIns="91440" tIns="45720" rIns="91440" bIns="45720" numCol="1" anchor="t" anchorCtr="0" compatLnSpc="1">
            <a:prstTxWarp prst="textNoShape">
              <a:avLst/>
            </a:prstTxWarp>
          </a:bodyPr>
          <a:lstStyle/>
          <a:p>
            <a:pPr marL="1320800" lvl="2" indent="-406400" eaLnBrk="1" hangingPunct="1">
              <a:lnSpc>
                <a:spcPct val="80000"/>
              </a:lnSpc>
              <a:buFont typeface="Times" pitchFamily="18" charset="0"/>
              <a:buAutoNum type="romanUcPeriod"/>
            </a:pPr>
            <a:endParaRPr lang="en-US" smtClean="0">
              <a:latin typeface="Times New Roman" pitchFamily="18" charset="0"/>
            </a:endParaRPr>
          </a:p>
          <a:p>
            <a:pPr marL="508000" indent="-508000" eaLnBrk="1" hangingPunct="1">
              <a:lnSpc>
                <a:spcPct val="80000"/>
              </a:lnSpc>
              <a:buFont typeface="Times" pitchFamily="18" charset="0"/>
              <a:buAutoNum type="romanUcPeriod"/>
            </a:pPr>
            <a:r>
              <a:rPr lang="en-US" sz="2200" smtClean="0">
                <a:latin typeface="Times New Roman" pitchFamily="18" charset="0"/>
              </a:rPr>
              <a:t> Need</a:t>
            </a:r>
          </a:p>
          <a:p>
            <a:pPr marL="508000" indent="-508000" eaLnBrk="1" hangingPunct="1">
              <a:lnSpc>
                <a:spcPct val="80000"/>
              </a:lnSpc>
              <a:buFont typeface="Times" pitchFamily="18" charset="0"/>
              <a:buAutoNum type="romanUcPeriod"/>
            </a:pPr>
            <a:r>
              <a:rPr lang="en-US" sz="2200" smtClean="0">
                <a:latin typeface="Times New Roman" pitchFamily="18" charset="0"/>
              </a:rPr>
              <a:t> Goals, Objectives, and Outcomes</a:t>
            </a:r>
          </a:p>
          <a:p>
            <a:pPr marL="508000" indent="-508000" eaLnBrk="1" hangingPunct="1">
              <a:lnSpc>
                <a:spcPct val="80000"/>
              </a:lnSpc>
              <a:buFont typeface="Times" pitchFamily="18" charset="0"/>
              <a:buAutoNum type="romanUcPeriod"/>
            </a:pPr>
            <a:r>
              <a:rPr lang="en-US" sz="2200" smtClean="0">
                <a:latin typeface="Times New Roman" pitchFamily="18" charset="0"/>
              </a:rPr>
              <a:t> Project Activities and Methodology</a:t>
            </a:r>
          </a:p>
          <a:p>
            <a:pPr marL="508000" indent="-508000" eaLnBrk="1" hangingPunct="1">
              <a:lnSpc>
                <a:spcPct val="80000"/>
              </a:lnSpc>
              <a:buFont typeface="Times" pitchFamily="18" charset="0"/>
              <a:buAutoNum type="romanUcPeriod"/>
            </a:pPr>
            <a:r>
              <a:rPr lang="en-US" sz="2200" smtClean="0">
                <a:latin typeface="Times New Roman" pitchFamily="18" charset="0"/>
              </a:rPr>
              <a:t> Project Timeline</a:t>
            </a:r>
          </a:p>
          <a:p>
            <a:pPr marL="508000" indent="-508000" eaLnBrk="1" hangingPunct="1">
              <a:lnSpc>
                <a:spcPct val="80000"/>
              </a:lnSpc>
              <a:buFont typeface="Times" pitchFamily="18" charset="0"/>
              <a:buAutoNum type="romanUcPeriod"/>
            </a:pPr>
            <a:r>
              <a:rPr lang="en-US" sz="2200" smtClean="0">
                <a:latin typeface="Times New Roman" pitchFamily="18" charset="0"/>
              </a:rPr>
              <a:t> Evaluation (process and product)</a:t>
            </a:r>
          </a:p>
          <a:p>
            <a:pPr marL="508000" indent="-508000" eaLnBrk="1" hangingPunct="1">
              <a:lnSpc>
                <a:spcPct val="80000"/>
              </a:lnSpc>
              <a:buFont typeface="Times" pitchFamily="18" charset="0"/>
              <a:buAutoNum type="romanUcPeriod"/>
            </a:pPr>
            <a:r>
              <a:rPr lang="en-US" sz="2200" smtClean="0">
                <a:latin typeface="Times New Roman" pitchFamily="18" charset="0"/>
              </a:rPr>
              <a:t> Budget, Budget Narrative, Sustainability Plan</a:t>
            </a:r>
          </a:p>
          <a:p>
            <a:pPr marL="508000" indent="-508000" eaLnBrk="1" hangingPunct="1">
              <a:lnSpc>
                <a:spcPct val="80000"/>
              </a:lnSpc>
              <a:buFont typeface="Times" pitchFamily="18" charset="0"/>
              <a:buAutoNum type="romanUcPeriod"/>
            </a:pPr>
            <a:r>
              <a:rPr lang="en-US" sz="2200" smtClean="0">
                <a:latin typeface="Times New Roman" pitchFamily="18" charset="0"/>
              </a:rPr>
              <a:t> Credentials, Job Descriptions, and Organizational  Capacity</a:t>
            </a:r>
          </a:p>
          <a:p>
            <a:pPr marL="508000" indent="-508000" eaLnBrk="1" hangingPunct="1">
              <a:lnSpc>
                <a:spcPct val="80000"/>
              </a:lnSpc>
              <a:buFont typeface="Times" pitchFamily="18" charset="0"/>
              <a:buAutoNum type="romanUcPeriod"/>
            </a:pPr>
            <a:r>
              <a:rPr lang="en-US" sz="2200" smtClean="0">
                <a:latin typeface="Times New Roman" pitchFamily="18" charset="0"/>
              </a:rPr>
              <a:t>Appendix</a:t>
            </a:r>
          </a:p>
          <a:p>
            <a:pPr marL="508000" indent="-508000" eaLnBrk="1" hangingPunct="1">
              <a:lnSpc>
                <a:spcPct val="80000"/>
              </a:lnSpc>
              <a:buFont typeface="Times" pitchFamily="18" charset="0"/>
              <a:buNone/>
            </a:pPr>
            <a:r>
              <a:rPr lang="en-US" sz="2200" smtClean="0">
                <a:latin typeface="Times New Roman" pitchFamily="18" charset="0"/>
              </a:rPr>
              <a:t>	 </a:t>
            </a:r>
          </a:p>
          <a:p>
            <a:pPr marL="508000" indent="-508000" eaLnBrk="1" hangingPunct="1">
              <a:lnSpc>
                <a:spcPct val="80000"/>
              </a:lnSpc>
              <a:buFont typeface="Times" pitchFamily="18" charset="0"/>
              <a:buNone/>
            </a:pPr>
            <a:r>
              <a:rPr lang="en-US" sz="2200" smtClean="0">
                <a:latin typeface="Times New Roman" pitchFamily="18" charset="0"/>
              </a:rPr>
              <a:t>	 Abstract</a:t>
            </a:r>
          </a:p>
          <a:p>
            <a:pPr marL="508000" indent="-508000" eaLnBrk="1" hangingPunct="1">
              <a:lnSpc>
                <a:spcPct val="80000"/>
              </a:lnSpc>
              <a:buFont typeface="Times" pitchFamily="18" charset="0"/>
              <a:buNone/>
            </a:pPr>
            <a:r>
              <a:rPr lang="en-US" sz="2200" smtClean="0">
                <a:latin typeface="Times New Roman" pitchFamily="18" charset="0"/>
              </a:rPr>
              <a:t>	 Title</a:t>
            </a:r>
          </a:p>
          <a:p>
            <a:pPr marL="508000" indent="-508000" eaLnBrk="1" hangingPunct="1">
              <a:lnSpc>
                <a:spcPct val="80000"/>
              </a:lnSpc>
              <a:buFont typeface="Times" pitchFamily="18" charset="0"/>
              <a:buNone/>
            </a:pPr>
            <a:r>
              <a:rPr lang="en-US" sz="2200" smtClean="0">
                <a:latin typeface="Times New Roman" pitchFamily="18" charset="0"/>
              </a:rPr>
              <a:t>	 Table of Contents</a:t>
            </a:r>
          </a:p>
          <a:p>
            <a:pPr marL="508000" indent="-508000" eaLnBrk="1" hangingPunct="1">
              <a:lnSpc>
                <a:spcPct val="80000"/>
              </a:lnSpc>
              <a:buFont typeface="Times" pitchFamily="18" charset="0"/>
              <a:buNone/>
            </a:pPr>
            <a:r>
              <a:rPr lang="en-US" sz="2200" smtClean="0">
                <a:latin typeface="Times New Roman" pitchFamily="18" charset="0"/>
              </a:rPr>
              <a:t>	 Cover Letter</a:t>
            </a:r>
          </a:p>
        </p:txBody>
      </p:sp>
    </p:spTree>
  </p:cSld>
  <p:clrMapOvr>
    <a:masterClrMapping/>
  </p:clrMapOvr>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2706" name="Slide Number Placeholder 4"/>
          <p:cNvSpPr txBox="1">
            <a:spLocks noGrp="1"/>
          </p:cNvSpPr>
          <p:nvPr/>
        </p:nvSpPr>
        <p:spPr bwMode="auto">
          <a:xfrm>
            <a:off x="8458200" y="6827838"/>
            <a:ext cx="381000" cy="242887"/>
          </a:xfrm>
          <a:prstGeom prst="rect">
            <a:avLst/>
          </a:prstGeom>
          <a:noFill/>
          <a:ln w="9525">
            <a:noFill/>
            <a:miter lim="800000"/>
            <a:headEnd/>
            <a:tailEnd/>
          </a:ln>
        </p:spPr>
        <p:txBody>
          <a:bodyPr/>
          <a:lstStyle/>
          <a:p>
            <a:pPr algn="r"/>
            <a:fld id="{AC1739C4-FAAA-49F3-9B4C-50989BEFED2F}" type="slidenum">
              <a:rPr lang="en-US" sz="800">
                <a:solidFill>
                  <a:srgbClr val="1F52C4"/>
                </a:solidFill>
                <a:latin typeface="Myriad Pro Bold" charset="0"/>
              </a:rPr>
              <a:pPr algn="r"/>
              <a:t>43</a:t>
            </a:fld>
            <a:endParaRPr lang="en-US" sz="800">
              <a:solidFill>
                <a:srgbClr val="1F52C4"/>
              </a:solidFill>
              <a:latin typeface="Myriad Pro Bold" charset="0"/>
            </a:endParaRPr>
          </a:p>
        </p:txBody>
      </p:sp>
      <p:sp>
        <p:nvSpPr>
          <p:cNvPr id="72707" name="Rectangle 2"/>
          <p:cNvSpPr>
            <a:spLocks noGrp="1" noChangeArrowheads="1"/>
          </p:cNvSpPr>
          <p:nvPr>
            <p:ph type="title" idx="4294967295"/>
          </p:nvPr>
        </p:nvSpPr>
        <p:spPr bwMode="auto">
          <a:xfrm>
            <a:off x="533400" y="533400"/>
            <a:ext cx="7924800" cy="731838"/>
          </a:xfrm>
          <a:prstGeom prst="rect">
            <a:avLst/>
          </a:prstGeom>
          <a:noFill/>
          <a:ln>
            <a:miter lim="800000"/>
            <a:headEnd/>
            <a:tailEnd/>
          </a:ln>
        </p:spPr>
        <p:txBody>
          <a:bodyPr anchor="ctr"/>
          <a:lstStyle/>
          <a:p>
            <a:pPr eaLnBrk="1" hangingPunct="1"/>
            <a:r>
              <a:rPr lang="en-US" b="0" smtClean="0">
                <a:latin typeface="Myriad Pro Bold" charset="0"/>
              </a:rPr>
              <a:t>Parts of the Grant</a:t>
            </a:r>
            <a:endParaRPr lang="en-US" smtClean="0">
              <a:latin typeface="Myriad Pro Bold" charset="0"/>
            </a:endParaRPr>
          </a:p>
        </p:txBody>
      </p:sp>
      <p:sp>
        <p:nvSpPr>
          <p:cNvPr id="72708" name="Rectangle 3"/>
          <p:cNvSpPr>
            <a:spLocks noGrp="1" noChangeArrowheads="1"/>
          </p:cNvSpPr>
          <p:nvPr>
            <p:ph type="body" sz="half" idx="4294967295"/>
          </p:nvPr>
        </p:nvSpPr>
        <p:spPr bwMode="auto">
          <a:xfrm>
            <a:off x="609600" y="1219200"/>
            <a:ext cx="7620000" cy="4876800"/>
          </a:xfrm>
          <a:prstGeom prst="rect">
            <a:avLst/>
          </a:prstGeom>
          <a:solidFill>
            <a:srgbClr val="F2EBCE"/>
          </a:solidFill>
          <a:ln>
            <a:solidFill>
              <a:schemeClr val="tx1"/>
            </a:solidFill>
            <a:miter lim="800000"/>
            <a:headEnd/>
            <a:tailEnd/>
          </a:ln>
        </p:spPr>
        <p:txBody>
          <a:bodyPr/>
          <a:lstStyle/>
          <a:p>
            <a:pPr marL="1320800" lvl="2" indent="-406400" eaLnBrk="1" hangingPunct="1">
              <a:lnSpc>
                <a:spcPct val="80000"/>
              </a:lnSpc>
              <a:buFont typeface="Times" pitchFamily="18" charset="0"/>
              <a:buAutoNum type="romanUcPeriod"/>
            </a:pPr>
            <a:endParaRPr lang="en-US" smtClean="0">
              <a:latin typeface="Times New Roman" pitchFamily="18" charset="0"/>
            </a:endParaRPr>
          </a:p>
          <a:p>
            <a:pPr marL="508000" indent="-508000" eaLnBrk="1" hangingPunct="1">
              <a:lnSpc>
                <a:spcPct val="80000"/>
              </a:lnSpc>
              <a:buFont typeface="Times" pitchFamily="18" charset="0"/>
              <a:buAutoNum type="romanUcPeriod"/>
            </a:pPr>
            <a:r>
              <a:rPr lang="en-US" sz="2200" smtClean="0">
                <a:latin typeface="Times New Roman" pitchFamily="18" charset="0"/>
              </a:rPr>
              <a:t> Need</a:t>
            </a:r>
          </a:p>
          <a:p>
            <a:pPr marL="508000" indent="-508000" eaLnBrk="1" hangingPunct="1">
              <a:lnSpc>
                <a:spcPct val="80000"/>
              </a:lnSpc>
              <a:buFont typeface="Times" pitchFamily="18" charset="0"/>
              <a:buAutoNum type="romanUcPeriod"/>
            </a:pPr>
            <a:r>
              <a:rPr lang="en-US" sz="2200" smtClean="0">
                <a:latin typeface="Times New Roman" pitchFamily="18" charset="0"/>
              </a:rPr>
              <a:t> Goals, Objectives, and Outcomes</a:t>
            </a:r>
          </a:p>
          <a:p>
            <a:pPr marL="508000" indent="-508000" eaLnBrk="1" hangingPunct="1">
              <a:lnSpc>
                <a:spcPct val="80000"/>
              </a:lnSpc>
              <a:buFont typeface="Times" pitchFamily="18" charset="0"/>
              <a:buAutoNum type="romanUcPeriod"/>
            </a:pPr>
            <a:r>
              <a:rPr lang="en-US" sz="2200" smtClean="0">
                <a:latin typeface="Times New Roman" pitchFamily="18" charset="0"/>
              </a:rPr>
              <a:t> Project Activities and Methodology</a:t>
            </a:r>
          </a:p>
          <a:p>
            <a:pPr marL="508000" indent="-508000" eaLnBrk="1" hangingPunct="1">
              <a:lnSpc>
                <a:spcPct val="80000"/>
              </a:lnSpc>
              <a:buFont typeface="Times" pitchFamily="18" charset="0"/>
              <a:buAutoNum type="romanUcPeriod"/>
            </a:pPr>
            <a:r>
              <a:rPr lang="en-US" sz="2200" smtClean="0">
                <a:latin typeface="Times New Roman" pitchFamily="18" charset="0"/>
              </a:rPr>
              <a:t> Project Timeline</a:t>
            </a:r>
          </a:p>
          <a:p>
            <a:pPr marL="508000" indent="-508000" eaLnBrk="1" hangingPunct="1">
              <a:lnSpc>
                <a:spcPct val="80000"/>
              </a:lnSpc>
              <a:buFont typeface="Times" pitchFamily="18" charset="0"/>
              <a:buAutoNum type="romanUcPeriod"/>
            </a:pPr>
            <a:r>
              <a:rPr lang="en-US" sz="2200" smtClean="0">
                <a:latin typeface="Times New Roman" pitchFamily="18" charset="0"/>
              </a:rPr>
              <a:t> Evaluation (process and product)</a:t>
            </a:r>
          </a:p>
          <a:p>
            <a:pPr marL="508000" indent="-508000" eaLnBrk="1" hangingPunct="1">
              <a:lnSpc>
                <a:spcPct val="80000"/>
              </a:lnSpc>
              <a:buFont typeface="Times" pitchFamily="18" charset="0"/>
              <a:buAutoNum type="romanUcPeriod"/>
            </a:pPr>
            <a:r>
              <a:rPr lang="en-US" sz="2200" smtClean="0">
                <a:latin typeface="Times New Roman" pitchFamily="18" charset="0"/>
              </a:rPr>
              <a:t> Budget, Budget Narrative, Sustainability Plan</a:t>
            </a:r>
          </a:p>
          <a:p>
            <a:pPr marL="508000" indent="-508000" eaLnBrk="1" hangingPunct="1">
              <a:lnSpc>
                <a:spcPct val="80000"/>
              </a:lnSpc>
              <a:buFont typeface="Times" pitchFamily="18" charset="0"/>
              <a:buAutoNum type="romanUcPeriod"/>
            </a:pPr>
            <a:r>
              <a:rPr lang="en-US" sz="2200" smtClean="0">
                <a:latin typeface="Times New Roman" pitchFamily="18" charset="0"/>
              </a:rPr>
              <a:t> Credentials, Job Descriptions, and Organizational  Capacity</a:t>
            </a:r>
          </a:p>
          <a:p>
            <a:pPr marL="508000" indent="-508000" eaLnBrk="1" hangingPunct="1">
              <a:lnSpc>
                <a:spcPct val="80000"/>
              </a:lnSpc>
              <a:buFont typeface="Times" pitchFamily="18" charset="0"/>
              <a:buAutoNum type="romanUcPeriod"/>
            </a:pPr>
            <a:r>
              <a:rPr lang="en-US" sz="2200" smtClean="0">
                <a:latin typeface="Times New Roman" pitchFamily="18" charset="0"/>
              </a:rPr>
              <a:t>Appendix</a:t>
            </a:r>
          </a:p>
          <a:p>
            <a:pPr marL="508000" indent="-508000" eaLnBrk="1" hangingPunct="1">
              <a:lnSpc>
                <a:spcPct val="80000"/>
              </a:lnSpc>
              <a:buFont typeface="Times" pitchFamily="18" charset="0"/>
              <a:buNone/>
            </a:pPr>
            <a:r>
              <a:rPr lang="en-US" sz="2200" smtClean="0">
                <a:latin typeface="Times New Roman" pitchFamily="18" charset="0"/>
              </a:rPr>
              <a:t>	 </a:t>
            </a:r>
          </a:p>
          <a:p>
            <a:pPr marL="508000" indent="-508000" eaLnBrk="1" hangingPunct="1">
              <a:lnSpc>
                <a:spcPct val="80000"/>
              </a:lnSpc>
              <a:buFont typeface="Times" pitchFamily="18" charset="0"/>
              <a:buNone/>
            </a:pPr>
            <a:r>
              <a:rPr lang="en-US" sz="2200" smtClean="0">
                <a:latin typeface="Times New Roman" pitchFamily="18" charset="0"/>
              </a:rPr>
              <a:t>	 Abstract</a:t>
            </a:r>
          </a:p>
          <a:p>
            <a:pPr marL="508000" indent="-508000" eaLnBrk="1" hangingPunct="1">
              <a:lnSpc>
                <a:spcPct val="80000"/>
              </a:lnSpc>
              <a:buFont typeface="Times" pitchFamily="18" charset="0"/>
              <a:buNone/>
            </a:pPr>
            <a:r>
              <a:rPr lang="en-US" sz="2200" smtClean="0">
                <a:latin typeface="Times New Roman" pitchFamily="18" charset="0"/>
              </a:rPr>
              <a:t>	 Title</a:t>
            </a:r>
          </a:p>
          <a:p>
            <a:pPr marL="508000" indent="-508000" eaLnBrk="1" hangingPunct="1">
              <a:lnSpc>
                <a:spcPct val="80000"/>
              </a:lnSpc>
              <a:buFont typeface="Times" pitchFamily="18" charset="0"/>
              <a:buNone/>
            </a:pPr>
            <a:r>
              <a:rPr lang="en-US" sz="2200" smtClean="0">
                <a:latin typeface="Times New Roman" pitchFamily="18" charset="0"/>
              </a:rPr>
              <a:t>	 Table of Contents</a:t>
            </a:r>
          </a:p>
          <a:p>
            <a:pPr marL="508000" indent="-508000" eaLnBrk="1" hangingPunct="1">
              <a:lnSpc>
                <a:spcPct val="80000"/>
              </a:lnSpc>
              <a:buFont typeface="Times" pitchFamily="18" charset="0"/>
              <a:buNone/>
            </a:pPr>
            <a:r>
              <a:rPr lang="en-US" sz="2200" smtClean="0">
                <a:latin typeface="Times New Roman" pitchFamily="18" charset="0"/>
              </a:rPr>
              <a:t>	 Cover Letter</a:t>
            </a:r>
          </a:p>
        </p:txBody>
      </p:sp>
    </p:spTree>
  </p:cSld>
  <p:clrMapOvr>
    <a:masterClrMapping/>
  </p:clrMapOvr>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3730" name="Title 1"/>
          <p:cNvSpPr>
            <a:spLocks noGrp="1"/>
          </p:cNvSpPr>
          <p:nvPr>
            <p:ph type="title"/>
          </p:nvPr>
        </p:nvSpPr>
        <p:spPr bwMode="auto">
          <a:xfrm>
            <a:off x="533400" y="533400"/>
            <a:ext cx="7924800" cy="731838"/>
          </a:xfrm>
          <a:prstGeom prst="rect">
            <a:avLst/>
          </a:prstGeom>
          <a:noFill/>
          <a:ln>
            <a:miter lim="800000"/>
            <a:headEnd/>
            <a:tailEnd/>
          </a:ln>
        </p:spPr>
        <p:txBody>
          <a:bodyPr vert="horz" wrap="square" lIns="91440" tIns="45720" rIns="91440" bIns="45720" numCol="1" anchor="ctr" anchorCtr="0" compatLnSpc="1">
            <a:prstTxWarp prst="textNoShape">
              <a:avLst/>
            </a:prstTxWarp>
          </a:bodyPr>
          <a:lstStyle/>
          <a:p>
            <a:r>
              <a:rPr lang="en-US" b="0" smtClean="0">
                <a:latin typeface="Myriad Pro Bold" charset="0"/>
              </a:rPr>
              <a:t/>
            </a:r>
            <a:br>
              <a:rPr lang="en-US" b="0" smtClean="0">
                <a:latin typeface="Myriad Pro Bold" charset="0"/>
              </a:rPr>
            </a:br>
            <a:r>
              <a:rPr lang="en-US" b="0" smtClean="0">
                <a:latin typeface="Myriad Pro Bold" charset="0"/>
              </a:rPr>
              <a:t>Start with the budget</a:t>
            </a:r>
            <a:br>
              <a:rPr lang="en-US" b="0" smtClean="0">
                <a:latin typeface="Myriad Pro Bold" charset="0"/>
              </a:rPr>
            </a:br>
            <a:endParaRPr lang="en-US" smtClean="0">
              <a:latin typeface="Myriad Pro Bold" charset="0"/>
            </a:endParaRPr>
          </a:p>
        </p:txBody>
      </p:sp>
      <p:sp>
        <p:nvSpPr>
          <p:cNvPr id="73731" name="Content Placeholder 2"/>
          <p:cNvSpPr>
            <a:spLocks noGrp="1"/>
          </p:cNvSpPr>
          <p:nvPr>
            <p:ph idx="1"/>
          </p:nvPr>
        </p:nvSpPr>
        <p:spPr bwMode="auto">
          <a:xfrm>
            <a:off x="533400" y="1295400"/>
            <a:ext cx="7848600" cy="4714875"/>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p>
            <a:r>
              <a:rPr lang="en-US" sz="2600" smtClean="0">
                <a:latin typeface="Times New Roman" pitchFamily="18" charset="0"/>
              </a:rPr>
              <a:t>People</a:t>
            </a:r>
          </a:p>
          <a:p>
            <a:pPr lvl="1">
              <a:lnSpc>
                <a:spcPct val="90000"/>
              </a:lnSpc>
              <a:buSzPct val="70000"/>
              <a:buFont typeface="Times" pitchFamily="18" charset="0"/>
              <a:buChar char="•"/>
            </a:pPr>
            <a:r>
              <a:rPr lang="en-US" sz="2600" smtClean="0">
                <a:latin typeface="Times New Roman" pitchFamily="18" charset="0"/>
              </a:rPr>
              <a:t>FTE vs. stipend </a:t>
            </a:r>
          </a:p>
          <a:p>
            <a:pPr lvl="1">
              <a:lnSpc>
                <a:spcPct val="90000"/>
              </a:lnSpc>
              <a:buSzPct val="70000"/>
              <a:buFont typeface="Times" pitchFamily="18" charset="0"/>
              <a:buChar char="•"/>
            </a:pPr>
            <a:r>
              <a:rPr lang="en-US" sz="2600" smtClean="0">
                <a:latin typeface="Times New Roman" pitchFamily="18" charset="0"/>
              </a:rPr>
              <a:t>Employee related expenses</a:t>
            </a:r>
          </a:p>
          <a:p>
            <a:r>
              <a:rPr lang="en-US" sz="2600" smtClean="0">
                <a:latin typeface="Times New Roman" pitchFamily="18" charset="0"/>
              </a:rPr>
              <a:t>Time</a:t>
            </a:r>
          </a:p>
          <a:p>
            <a:pPr lvl="1">
              <a:lnSpc>
                <a:spcPct val="90000"/>
              </a:lnSpc>
              <a:buSzPct val="70000"/>
              <a:buFont typeface="Times" pitchFamily="18" charset="0"/>
              <a:buChar char="•"/>
            </a:pPr>
            <a:r>
              <a:rPr lang="en-US" sz="2600" smtClean="0">
                <a:latin typeface="Times New Roman" pitchFamily="18" charset="0"/>
              </a:rPr>
              <a:t>Training</a:t>
            </a:r>
          </a:p>
          <a:p>
            <a:pPr lvl="1">
              <a:lnSpc>
                <a:spcPct val="90000"/>
              </a:lnSpc>
              <a:buSzPct val="70000"/>
              <a:buFont typeface="Times" pitchFamily="18" charset="0"/>
              <a:buChar char="•"/>
            </a:pPr>
            <a:r>
              <a:rPr lang="en-US" sz="2600" smtClean="0">
                <a:latin typeface="Times New Roman" pitchFamily="18" charset="0"/>
              </a:rPr>
              <a:t>Implementation</a:t>
            </a:r>
          </a:p>
          <a:p>
            <a:r>
              <a:rPr lang="en-US" sz="2600" smtClean="0">
                <a:latin typeface="Times New Roman" pitchFamily="18" charset="0"/>
              </a:rPr>
              <a:t>Supplies</a:t>
            </a:r>
          </a:p>
          <a:p>
            <a:r>
              <a:rPr lang="en-US" sz="2600" smtClean="0">
                <a:latin typeface="Times New Roman" pitchFamily="18" charset="0"/>
              </a:rPr>
              <a:t>Equipment</a:t>
            </a:r>
          </a:p>
          <a:p>
            <a:r>
              <a:rPr lang="en-US" sz="2600" smtClean="0">
                <a:latin typeface="Times New Roman" pitchFamily="18" charset="0"/>
              </a:rPr>
              <a:t>Travel</a:t>
            </a:r>
            <a:endParaRPr lang="en-US" smtClean="0">
              <a:latin typeface="Myriad Pro Bold" charset="0"/>
            </a:endParaRPr>
          </a:p>
          <a:p>
            <a:endParaRPr lang="en-US" smtClean="0">
              <a:latin typeface="Myriad Pro Bold" charset="0"/>
            </a:endParaRPr>
          </a:p>
          <a:p>
            <a:endParaRPr lang="en-US" smtClean="0">
              <a:latin typeface="Myriad Pro Bold" charset="0"/>
            </a:endParaRPr>
          </a:p>
        </p:txBody>
      </p:sp>
      <p:sp>
        <p:nvSpPr>
          <p:cNvPr id="73732" name="Slide Number Placeholder 3"/>
          <p:cNvSpPr>
            <a:spLocks noGrp="1"/>
          </p:cNvSpPr>
          <p:nvPr>
            <p:ph type="sldNum" sz="quarter" idx="10"/>
          </p:nvPr>
        </p:nvSpPr>
        <p:spPr>
          <a:noFill/>
        </p:spPr>
        <p:txBody>
          <a:bodyPr/>
          <a:lstStyle/>
          <a:p>
            <a:fld id="{E7D4C831-997C-4E8C-B9BE-2C225BB351F5}" type="slidenum">
              <a:rPr lang="en-US" smtClean="0"/>
              <a:pPr/>
              <a:t>44</a:t>
            </a:fld>
            <a:endParaRPr lang="en-US" smtClean="0"/>
          </a:p>
        </p:txBody>
      </p:sp>
      <p:sp>
        <p:nvSpPr>
          <p:cNvPr id="73733" name="Rectangle 5"/>
          <p:cNvSpPr>
            <a:spLocks noChangeArrowheads="1"/>
          </p:cNvSpPr>
          <p:nvPr/>
        </p:nvSpPr>
        <p:spPr bwMode="auto">
          <a:xfrm>
            <a:off x="9661525" y="-225425"/>
            <a:ext cx="184150" cy="457200"/>
          </a:xfrm>
          <a:prstGeom prst="rect">
            <a:avLst/>
          </a:prstGeom>
          <a:noFill/>
          <a:ln w="9525">
            <a:noFill/>
            <a:miter lim="800000"/>
            <a:headEnd/>
            <a:tailEnd/>
          </a:ln>
        </p:spPr>
        <p:txBody>
          <a:bodyPr wrap="none">
            <a:spAutoFit/>
          </a:bodyPr>
          <a:lstStyle/>
          <a:p>
            <a:endParaRPr lang="en-US"/>
          </a:p>
        </p:txBody>
      </p:sp>
      <p:pic>
        <p:nvPicPr>
          <p:cNvPr id="73734" name="Picture 6" descr="&#10;piggybank.gif                                                  0039C8F0Macintosh HD                   7C2622CB:"/>
          <p:cNvPicPr>
            <a:picLocks noChangeAspect="1" noChangeArrowheads="1"/>
          </p:cNvPicPr>
          <p:nvPr/>
        </p:nvPicPr>
        <p:blipFill>
          <a:blip r:embed="rId3" cstate="print"/>
          <a:srcRect/>
          <a:stretch>
            <a:fillRect/>
          </a:stretch>
        </p:blipFill>
        <p:spPr bwMode="auto">
          <a:xfrm>
            <a:off x="5300663" y="981075"/>
            <a:ext cx="3843337" cy="5648325"/>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4754" name="Title 1"/>
          <p:cNvSpPr>
            <a:spLocks noGrp="1"/>
          </p:cNvSpPr>
          <p:nvPr>
            <p:ph type="title"/>
          </p:nvPr>
        </p:nvSpPr>
        <p:spPr bwMode="auto">
          <a:xfrm>
            <a:off x="533400" y="533400"/>
            <a:ext cx="7924800" cy="731838"/>
          </a:xfrm>
          <a:prstGeom prst="rect">
            <a:avLst/>
          </a:prstGeom>
          <a:noFill/>
          <a:ln>
            <a:miter lim="800000"/>
            <a:headEnd/>
            <a:tailEnd/>
          </a:ln>
        </p:spPr>
        <p:txBody>
          <a:bodyPr vert="horz" wrap="square" lIns="91440" tIns="45720" rIns="91440" bIns="45720" numCol="1" anchor="ctr" anchorCtr="0" compatLnSpc="1">
            <a:prstTxWarp prst="textNoShape">
              <a:avLst/>
            </a:prstTxWarp>
          </a:bodyPr>
          <a:lstStyle/>
          <a:p>
            <a:r>
              <a:rPr lang="en-US" b="0" smtClean="0">
                <a:latin typeface="Myriad Pro Bold" charset="0"/>
              </a:rPr>
              <a:t>Key budget concepts</a:t>
            </a:r>
            <a:endParaRPr lang="en-US" smtClean="0">
              <a:latin typeface="Myriad Pro Bold" charset="0"/>
            </a:endParaRPr>
          </a:p>
        </p:txBody>
      </p:sp>
      <p:sp>
        <p:nvSpPr>
          <p:cNvPr id="74755" name="Content Placeholder 2"/>
          <p:cNvSpPr>
            <a:spLocks noGrp="1"/>
          </p:cNvSpPr>
          <p:nvPr>
            <p:ph idx="1"/>
          </p:nvPr>
        </p:nvSpPr>
        <p:spPr bwMode="auto">
          <a:xfrm>
            <a:off x="533400" y="773113"/>
            <a:ext cx="7848600" cy="4713287"/>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p>
            <a:endParaRPr lang="en-US" smtClean="0">
              <a:latin typeface="Myriad Pro Bold" charset="0"/>
            </a:endParaRPr>
          </a:p>
          <a:p>
            <a:r>
              <a:rPr lang="en-US" sz="2600" smtClean="0">
                <a:latin typeface="Times New Roman" pitchFamily="18" charset="0"/>
              </a:rPr>
              <a:t>Cost basis</a:t>
            </a:r>
          </a:p>
          <a:p>
            <a:r>
              <a:rPr lang="en-US" sz="2600" smtClean="0">
                <a:latin typeface="Times New Roman" pitchFamily="18" charset="0"/>
              </a:rPr>
              <a:t>Reasonable expense</a:t>
            </a:r>
          </a:p>
          <a:p>
            <a:r>
              <a:rPr lang="en-US" sz="2600" smtClean="0">
                <a:latin typeface="Times New Roman" pitchFamily="18" charset="0"/>
              </a:rPr>
              <a:t>In-kind</a:t>
            </a:r>
          </a:p>
          <a:p>
            <a:r>
              <a:rPr lang="en-US" sz="2600" smtClean="0">
                <a:latin typeface="Times New Roman" pitchFamily="18" charset="0"/>
              </a:rPr>
              <a:t>Matching funds</a:t>
            </a:r>
            <a:endParaRPr lang="en-US" smtClean="0">
              <a:latin typeface="Myriad Pro Bold" charset="0"/>
            </a:endParaRPr>
          </a:p>
          <a:p>
            <a:pPr>
              <a:buFont typeface="Times" pitchFamily="18" charset="0"/>
              <a:buNone/>
            </a:pPr>
            <a:endParaRPr lang="en-US" smtClean="0">
              <a:latin typeface="Myriad Pro Bold" charset="0"/>
            </a:endParaRPr>
          </a:p>
        </p:txBody>
      </p:sp>
      <p:sp>
        <p:nvSpPr>
          <p:cNvPr id="74756" name="Slide Number Placeholder 3"/>
          <p:cNvSpPr>
            <a:spLocks noGrp="1"/>
          </p:cNvSpPr>
          <p:nvPr>
            <p:ph type="sldNum" sz="quarter" idx="10"/>
          </p:nvPr>
        </p:nvSpPr>
        <p:spPr>
          <a:noFill/>
        </p:spPr>
        <p:txBody>
          <a:bodyPr/>
          <a:lstStyle/>
          <a:p>
            <a:fld id="{FB3899DB-8CA1-4433-A388-318281C71448}" type="slidenum">
              <a:rPr lang="en-US" smtClean="0"/>
              <a:pPr/>
              <a:t>45</a:t>
            </a:fld>
            <a:endParaRPr lang="en-US" smtClean="0"/>
          </a:p>
        </p:txBody>
      </p:sp>
      <p:sp>
        <p:nvSpPr>
          <p:cNvPr id="74757" name="Rectangle 5"/>
          <p:cNvSpPr>
            <a:spLocks noChangeArrowheads="1"/>
          </p:cNvSpPr>
          <p:nvPr/>
        </p:nvSpPr>
        <p:spPr bwMode="auto">
          <a:xfrm>
            <a:off x="9610725" y="2898775"/>
            <a:ext cx="184150" cy="457200"/>
          </a:xfrm>
          <a:prstGeom prst="rect">
            <a:avLst/>
          </a:prstGeom>
          <a:noFill/>
          <a:ln w="9525">
            <a:noFill/>
            <a:miter lim="800000"/>
            <a:headEnd/>
            <a:tailEnd/>
          </a:ln>
        </p:spPr>
        <p:txBody>
          <a:bodyPr wrap="none">
            <a:spAutoFit/>
          </a:bodyPr>
          <a:lstStyle/>
          <a:p>
            <a:endParaRPr lang="en-US"/>
          </a:p>
        </p:txBody>
      </p:sp>
      <p:pic>
        <p:nvPicPr>
          <p:cNvPr id="74758" name="Picture 6" descr="moneybag.gif                                                   0039C8F0Macintosh HD                   7C2622CB:"/>
          <p:cNvPicPr>
            <a:picLocks noChangeAspect="1" noChangeArrowheads="1"/>
          </p:cNvPicPr>
          <p:nvPr/>
        </p:nvPicPr>
        <p:blipFill>
          <a:blip r:embed="rId3" cstate="print"/>
          <a:srcRect/>
          <a:stretch>
            <a:fillRect/>
          </a:stretch>
        </p:blipFill>
        <p:spPr bwMode="auto">
          <a:xfrm>
            <a:off x="3944938" y="638175"/>
            <a:ext cx="3751262" cy="5838825"/>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5778" name="Title 1"/>
          <p:cNvSpPr>
            <a:spLocks noGrp="1"/>
          </p:cNvSpPr>
          <p:nvPr>
            <p:ph type="title"/>
          </p:nvPr>
        </p:nvSpPr>
        <p:spPr bwMode="auto">
          <a:xfrm>
            <a:off x="533400" y="715963"/>
            <a:ext cx="7924800" cy="731837"/>
          </a:xfrm>
          <a:prstGeom prst="rect">
            <a:avLst/>
          </a:prstGeom>
          <a:noFill/>
          <a:ln>
            <a:miter lim="800000"/>
            <a:headEnd/>
            <a:tailEnd/>
          </a:ln>
        </p:spPr>
        <p:txBody>
          <a:bodyPr vert="horz" wrap="square" lIns="91440" tIns="45720" rIns="91440" bIns="45720" numCol="1" anchor="ctr" anchorCtr="0" compatLnSpc="1">
            <a:prstTxWarp prst="textNoShape">
              <a:avLst/>
            </a:prstTxWarp>
          </a:bodyPr>
          <a:lstStyle/>
          <a:p>
            <a:r>
              <a:rPr lang="en-US" b="0" smtClean="0">
                <a:latin typeface="Myriad Pro Bold" charset="0"/>
              </a:rPr>
              <a:t>Align all needs, strategies, and outcomes</a:t>
            </a:r>
            <a:br>
              <a:rPr lang="en-US" b="0" smtClean="0">
                <a:latin typeface="Myriad Pro Bold" charset="0"/>
              </a:rPr>
            </a:br>
            <a:r>
              <a:rPr lang="en-US" b="0" smtClean="0">
                <a:latin typeface="Myriad Pro Bold" charset="0"/>
              </a:rPr>
              <a:t>with the identified budget request</a:t>
            </a:r>
            <a:endParaRPr lang="en-US" smtClean="0">
              <a:latin typeface="Myriad Pro Bold" charset="0"/>
            </a:endParaRPr>
          </a:p>
        </p:txBody>
      </p:sp>
      <p:sp>
        <p:nvSpPr>
          <p:cNvPr id="75779" name="Content Placeholder 2"/>
          <p:cNvSpPr>
            <a:spLocks noGrp="1"/>
          </p:cNvSpPr>
          <p:nvPr>
            <p:ph idx="1"/>
          </p:nvPr>
        </p:nvSpPr>
        <p:spPr bwMode="auto">
          <a:xfrm>
            <a:off x="533400" y="1152525"/>
            <a:ext cx="7848600" cy="4714875"/>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p>
            <a:endParaRPr lang="en-US" smtClean="0">
              <a:latin typeface="Myriad Pro Bold" charset="0"/>
            </a:endParaRPr>
          </a:p>
          <a:p>
            <a:r>
              <a:rPr lang="en-US" sz="2600" smtClean="0">
                <a:latin typeface="Times New Roman" pitchFamily="18" charset="0"/>
              </a:rPr>
              <a:t>What is your vision?</a:t>
            </a:r>
          </a:p>
          <a:p>
            <a:r>
              <a:rPr lang="en-US" sz="2600" smtClean="0">
                <a:latin typeface="Times New Roman" pitchFamily="18" charset="0"/>
              </a:rPr>
              <a:t>What is your reality?</a:t>
            </a:r>
          </a:p>
          <a:p>
            <a:r>
              <a:rPr lang="en-US" sz="2600" smtClean="0">
                <a:latin typeface="Times New Roman" pitchFamily="18" charset="0"/>
              </a:rPr>
              <a:t>What is the gap?</a:t>
            </a:r>
          </a:p>
          <a:p>
            <a:r>
              <a:rPr lang="en-US" sz="2600" smtClean="0">
                <a:latin typeface="Times New Roman" pitchFamily="18" charset="0"/>
              </a:rPr>
              <a:t>How will the grant funding meet</a:t>
            </a:r>
            <a:br>
              <a:rPr lang="en-US" sz="2600" smtClean="0">
                <a:latin typeface="Times New Roman" pitchFamily="18" charset="0"/>
              </a:rPr>
            </a:br>
            <a:r>
              <a:rPr lang="en-US" sz="2600" smtClean="0">
                <a:latin typeface="Times New Roman" pitchFamily="18" charset="0"/>
              </a:rPr>
              <a:t>the need and solve the problem?</a:t>
            </a:r>
            <a:endParaRPr lang="en-US" smtClean="0">
              <a:latin typeface="Myriad Pro Bold" charset="0"/>
            </a:endParaRPr>
          </a:p>
          <a:p>
            <a:pPr>
              <a:buFont typeface="Times" pitchFamily="18" charset="0"/>
              <a:buNone/>
            </a:pPr>
            <a:endParaRPr lang="en-US" smtClean="0">
              <a:latin typeface="Myriad Pro Bold" charset="0"/>
            </a:endParaRPr>
          </a:p>
          <a:p>
            <a:pPr>
              <a:buFont typeface="Times" pitchFamily="18" charset="0"/>
              <a:buNone/>
            </a:pPr>
            <a:endParaRPr lang="en-US" smtClean="0">
              <a:latin typeface="Myriad Pro Bold" charset="0"/>
            </a:endParaRPr>
          </a:p>
        </p:txBody>
      </p:sp>
      <p:sp>
        <p:nvSpPr>
          <p:cNvPr id="75780" name="Slide Number Placeholder 3"/>
          <p:cNvSpPr>
            <a:spLocks noGrp="1"/>
          </p:cNvSpPr>
          <p:nvPr>
            <p:ph type="sldNum" sz="quarter" idx="10"/>
          </p:nvPr>
        </p:nvSpPr>
        <p:spPr>
          <a:noFill/>
        </p:spPr>
        <p:txBody>
          <a:bodyPr/>
          <a:lstStyle/>
          <a:p>
            <a:fld id="{C0460F5C-F6B0-4DDA-8A6C-357FF7C748F9}" type="slidenum">
              <a:rPr lang="en-US" smtClean="0"/>
              <a:pPr/>
              <a:t>46</a:t>
            </a:fld>
            <a:endParaRPr lang="en-US" smtClean="0"/>
          </a:p>
        </p:txBody>
      </p:sp>
      <p:pic>
        <p:nvPicPr>
          <p:cNvPr id="75781" name="Picture 5" descr="magnifying_glass.gif                                           0039C8F0Macintosh HD                   7C2622CB:"/>
          <p:cNvPicPr>
            <a:picLocks noChangeAspect="1" noChangeArrowheads="1"/>
          </p:cNvPicPr>
          <p:nvPr/>
        </p:nvPicPr>
        <p:blipFill>
          <a:blip r:embed="rId3" cstate="print"/>
          <a:srcRect/>
          <a:stretch>
            <a:fillRect/>
          </a:stretch>
        </p:blipFill>
        <p:spPr bwMode="auto">
          <a:xfrm rot="-5619332">
            <a:off x="5369719" y="2885281"/>
            <a:ext cx="3784600" cy="3551238"/>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6802" name="Title 1"/>
          <p:cNvSpPr>
            <a:spLocks noGrp="1"/>
          </p:cNvSpPr>
          <p:nvPr>
            <p:ph type="title"/>
          </p:nvPr>
        </p:nvSpPr>
        <p:spPr bwMode="auto">
          <a:xfrm>
            <a:off x="533400" y="533400"/>
            <a:ext cx="7924800" cy="731838"/>
          </a:xfrm>
          <a:prstGeom prst="rect">
            <a:avLst/>
          </a:prstGeom>
          <a:noFill/>
          <a:ln>
            <a:miter lim="800000"/>
            <a:headEnd/>
            <a:tailEnd/>
          </a:ln>
        </p:spPr>
        <p:txBody>
          <a:bodyPr vert="horz" wrap="square" lIns="91440" tIns="45720" rIns="91440" bIns="45720" numCol="1" anchor="ctr" anchorCtr="0" compatLnSpc="1">
            <a:prstTxWarp prst="textNoShape">
              <a:avLst/>
            </a:prstTxWarp>
          </a:bodyPr>
          <a:lstStyle/>
          <a:p>
            <a:r>
              <a:rPr lang="en-US" b="0" smtClean="0">
                <a:latin typeface="Myriad Pro Bold" charset="0"/>
              </a:rPr>
              <a:t/>
            </a:r>
            <a:br>
              <a:rPr lang="en-US" b="0" smtClean="0">
                <a:latin typeface="Myriad Pro Bold" charset="0"/>
              </a:rPr>
            </a:br>
            <a:r>
              <a:rPr lang="en-US" b="0" smtClean="0">
                <a:latin typeface="Myriad Pro Bold" charset="0"/>
              </a:rPr>
              <a:t>Follow directions</a:t>
            </a:r>
            <a:br>
              <a:rPr lang="en-US" b="0" smtClean="0">
                <a:latin typeface="Myriad Pro Bold" charset="0"/>
              </a:rPr>
            </a:br>
            <a:endParaRPr lang="en-US" smtClean="0">
              <a:latin typeface="Myriad Pro Bold" charset="0"/>
            </a:endParaRPr>
          </a:p>
        </p:txBody>
      </p:sp>
      <p:sp>
        <p:nvSpPr>
          <p:cNvPr id="76803" name="Content Placeholder 2"/>
          <p:cNvSpPr>
            <a:spLocks noGrp="1"/>
          </p:cNvSpPr>
          <p:nvPr>
            <p:ph idx="1"/>
          </p:nvPr>
        </p:nvSpPr>
        <p:spPr bwMode="auto">
          <a:xfrm>
            <a:off x="533400" y="762000"/>
            <a:ext cx="7848600" cy="4713288"/>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p>
            <a:pPr>
              <a:buFont typeface="Times" pitchFamily="18" charset="0"/>
              <a:buNone/>
            </a:pPr>
            <a:endParaRPr lang="en-US" smtClean="0">
              <a:latin typeface="Myriad Pro Bold" charset="0"/>
            </a:endParaRPr>
          </a:p>
          <a:p>
            <a:r>
              <a:rPr lang="en-US" sz="2600" smtClean="0">
                <a:latin typeface="Times New Roman" pitchFamily="18" charset="0"/>
              </a:rPr>
              <a:t>Page limits, character limits, or word count</a:t>
            </a:r>
          </a:p>
          <a:p>
            <a:r>
              <a:rPr lang="en-US" sz="2600" smtClean="0">
                <a:latin typeface="Times New Roman" pitchFamily="18" charset="0"/>
              </a:rPr>
              <a:t>Format</a:t>
            </a:r>
          </a:p>
          <a:p>
            <a:r>
              <a:rPr lang="en-US" sz="2600" smtClean="0">
                <a:latin typeface="Times New Roman" pitchFamily="18" charset="0"/>
              </a:rPr>
              <a:t>Font</a:t>
            </a:r>
          </a:p>
          <a:p>
            <a:r>
              <a:rPr lang="en-US" sz="2600" smtClean="0">
                <a:latin typeface="Times New Roman" pitchFamily="18" charset="0"/>
              </a:rPr>
              <a:t>Attachments</a:t>
            </a:r>
          </a:p>
          <a:p>
            <a:r>
              <a:rPr lang="en-US" sz="2600" smtClean="0">
                <a:latin typeface="Times New Roman" pitchFamily="18" charset="0"/>
              </a:rPr>
              <a:t>Originals vs. copies</a:t>
            </a:r>
            <a:endParaRPr lang="en-US" smtClean="0">
              <a:latin typeface="Myriad Pro Bold" charset="0"/>
            </a:endParaRPr>
          </a:p>
          <a:p>
            <a:pPr>
              <a:buFont typeface="Times" pitchFamily="18" charset="0"/>
              <a:buNone/>
            </a:pPr>
            <a:endParaRPr lang="en-US" smtClean="0">
              <a:latin typeface="Myriad Pro Bold" charset="0"/>
            </a:endParaRPr>
          </a:p>
        </p:txBody>
      </p:sp>
      <p:sp>
        <p:nvSpPr>
          <p:cNvPr id="76804" name="Slide Number Placeholder 3"/>
          <p:cNvSpPr>
            <a:spLocks noGrp="1"/>
          </p:cNvSpPr>
          <p:nvPr>
            <p:ph type="sldNum" sz="quarter" idx="10"/>
          </p:nvPr>
        </p:nvSpPr>
        <p:spPr>
          <a:noFill/>
        </p:spPr>
        <p:txBody>
          <a:bodyPr/>
          <a:lstStyle/>
          <a:p>
            <a:fld id="{13518C9B-847D-4932-AE71-F5EE83FDC77D}" type="slidenum">
              <a:rPr lang="en-US" smtClean="0"/>
              <a:pPr/>
              <a:t>47</a:t>
            </a:fld>
            <a:endParaRPr lang="en-US" smtClean="0"/>
          </a:p>
        </p:txBody>
      </p:sp>
      <p:pic>
        <p:nvPicPr>
          <p:cNvPr id="76805" name="Picture 5" descr="direction_sign.gif                                             0039C8F0Macintosh HD                   7C2622CB:"/>
          <p:cNvPicPr>
            <a:picLocks noChangeAspect="1" noChangeArrowheads="1"/>
          </p:cNvPicPr>
          <p:nvPr/>
        </p:nvPicPr>
        <p:blipFill>
          <a:blip r:embed="rId3" cstate="print"/>
          <a:srcRect/>
          <a:stretch>
            <a:fillRect/>
          </a:stretch>
        </p:blipFill>
        <p:spPr bwMode="auto">
          <a:xfrm>
            <a:off x="4371975" y="2120900"/>
            <a:ext cx="3976688" cy="4257675"/>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7826" name="Title 1"/>
          <p:cNvSpPr>
            <a:spLocks noGrp="1"/>
          </p:cNvSpPr>
          <p:nvPr>
            <p:ph type="title"/>
          </p:nvPr>
        </p:nvSpPr>
        <p:spPr bwMode="auto">
          <a:xfrm>
            <a:off x="533400" y="533400"/>
            <a:ext cx="7924800" cy="731838"/>
          </a:xfrm>
          <a:prstGeom prst="rect">
            <a:avLst/>
          </a:prstGeom>
          <a:noFill/>
          <a:ln>
            <a:miter lim="800000"/>
            <a:headEnd/>
            <a:tailEnd/>
          </a:ln>
        </p:spPr>
        <p:txBody>
          <a:bodyPr vert="horz" wrap="square" lIns="91440" tIns="45720" rIns="91440" bIns="45720" numCol="1" anchor="ctr" anchorCtr="0" compatLnSpc="1">
            <a:prstTxWarp prst="textNoShape">
              <a:avLst/>
            </a:prstTxWarp>
          </a:bodyPr>
          <a:lstStyle/>
          <a:p>
            <a:r>
              <a:rPr lang="en-US" b="0" smtClean="0">
                <a:latin typeface="Myriad Pro Bold" charset="0"/>
              </a:rPr>
              <a:t/>
            </a:r>
            <a:br>
              <a:rPr lang="en-US" b="0" smtClean="0">
                <a:latin typeface="Myriad Pro Bold" charset="0"/>
              </a:rPr>
            </a:br>
            <a:r>
              <a:rPr lang="en-US" b="0" smtClean="0">
                <a:latin typeface="Myriad Pro Bold" charset="0"/>
              </a:rPr>
              <a:t>Answer the questions</a:t>
            </a:r>
            <a:br>
              <a:rPr lang="en-US" b="0" smtClean="0">
                <a:latin typeface="Myriad Pro Bold" charset="0"/>
              </a:rPr>
            </a:br>
            <a:endParaRPr lang="en-US" smtClean="0">
              <a:latin typeface="Myriad Pro Bold" charset="0"/>
            </a:endParaRPr>
          </a:p>
        </p:txBody>
      </p:sp>
      <p:sp>
        <p:nvSpPr>
          <p:cNvPr id="77827" name="Content Placeholder 2"/>
          <p:cNvSpPr>
            <a:spLocks noGrp="1"/>
          </p:cNvSpPr>
          <p:nvPr>
            <p:ph idx="1"/>
          </p:nvPr>
        </p:nvSpPr>
        <p:spPr bwMode="auto">
          <a:xfrm>
            <a:off x="533400" y="771525"/>
            <a:ext cx="7848600" cy="4714875"/>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p>
            <a:endParaRPr lang="en-US" smtClean="0">
              <a:latin typeface="Myriad Pro Bold" charset="0"/>
            </a:endParaRPr>
          </a:p>
          <a:p>
            <a:r>
              <a:rPr lang="en-US" sz="2600" smtClean="0">
                <a:latin typeface="Times New Roman" pitchFamily="18" charset="0"/>
              </a:rPr>
              <a:t>Use the language of the question to frame</a:t>
            </a:r>
            <a:br>
              <a:rPr lang="en-US" sz="2600" smtClean="0">
                <a:latin typeface="Times New Roman" pitchFamily="18" charset="0"/>
              </a:rPr>
            </a:br>
            <a:r>
              <a:rPr lang="en-US" sz="2600" smtClean="0">
                <a:latin typeface="Times New Roman" pitchFamily="18" charset="0"/>
              </a:rPr>
              <a:t>your response</a:t>
            </a:r>
          </a:p>
          <a:p>
            <a:r>
              <a:rPr lang="en-US" sz="2600" smtClean="0">
                <a:latin typeface="Times New Roman" pitchFamily="18" charset="0"/>
              </a:rPr>
              <a:t>Answer in complete sentences</a:t>
            </a:r>
            <a:endParaRPr lang="en-US" smtClean="0">
              <a:latin typeface="Myriad Pro Bold" charset="0"/>
            </a:endParaRPr>
          </a:p>
          <a:p>
            <a:endParaRPr lang="en-US" smtClean="0">
              <a:latin typeface="Myriad Pro Bold" charset="0"/>
            </a:endParaRPr>
          </a:p>
        </p:txBody>
      </p:sp>
      <p:sp>
        <p:nvSpPr>
          <p:cNvPr id="77828" name="Slide Number Placeholder 3"/>
          <p:cNvSpPr>
            <a:spLocks noGrp="1"/>
          </p:cNvSpPr>
          <p:nvPr>
            <p:ph type="sldNum" sz="quarter" idx="10"/>
          </p:nvPr>
        </p:nvSpPr>
        <p:spPr>
          <a:noFill/>
        </p:spPr>
        <p:txBody>
          <a:bodyPr/>
          <a:lstStyle/>
          <a:p>
            <a:fld id="{D8E5DD25-7216-482D-AFEE-498240D6730C}" type="slidenum">
              <a:rPr lang="en-US" smtClean="0"/>
              <a:pPr/>
              <a:t>48</a:t>
            </a:fld>
            <a:endParaRPr lang="en-US" smtClean="0"/>
          </a:p>
        </p:txBody>
      </p:sp>
      <p:sp>
        <p:nvSpPr>
          <p:cNvPr id="77829" name="Rectangle 5"/>
          <p:cNvSpPr>
            <a:spLocks noChangeArrowheads="1"/>
          </p:cNvSpPr>
          <p:nvPr/>
        </p:nvSpPr>
        <p:spPr bwMode="auto">
          <a:xfrm>
            <a:off x="9826625" y="2187575"/>
            <a:ext cx="184150" cy="457200"/>
          </a:xfrm>
          <a:prstGeom prst="rect">
            <a:avLst/>
          </a:prstGeom>
          <a:noFill/>
          <a:ln w="9525">
            <a:noFill/>
            <a:miter lim="800000"/>
            <a:headEnd/>
            <a:tailEnd/>
          </a:ln>
        </p:spPr>
        <p:txBody>
          <a:bodyPr wrap="none">
            <a:spAutoFit/>
          </a:bodyPr>
          <a:lstStyle/>
          <a:p>
            <a:endParaRPr lang="en-US"/>
          </a:p>
        </p:txBody>
      </p:sp>
      <p:pic>
        <p:nvPicPr>
          <p:cNvPr id="77830" name="Picture 7" descr="question_book.gif                                              0039C8F0Macintosh HD                   7C2622CB:"/>
          <p:cNvPicPr>
            <a:picLocks noChangeAspect="1" noChangeArrowheads="1"/>
          </p:cNvPicPr>
          <p:nvPr/>
        </p:nvPicPr>
        <p:blipFill>
          <a:blip r:embed="rId3" cstate="print"/>
          <a:srcRect/>
          <a:stretch>
            <a:fillRect/>
          </a:stretch>
        </p:blipFill>
        <p:spPr bwMode="auto">
          <a:xfrm>
            <a:off x="3163888" y="2971800"/>
            <a:ext cx="5980112" cy="3417888"/>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8850" name="Title 1"/>
          <p:cNvSpPr>
            <a:spLocks noGrp="1"/>
          </p:cNvSpPr>
          <p:nvPr>
            <p:ph type="title"/>
          </p:nvPr>
        </p:nvSpPr>
        <p:spPr bwMode="auto">
          <a:xfrm>
            <a:off x="533400" y="533400"/>
            <a:ext cx="7924800" cy="731838"/>
          </a:xfrm>
          <a:prstGeom prst="rect">
            <a:avLst/>
          </a:prstGeom>
          <a:noFill/>
          <a:ln>
            <a:miter lim="800000"/>
            <a:headEnd/>
            <a:tailEnd/>
          </a:ln>
        </p:spPr>
        <p:txBody>
          <a:bodyPr vert="horz" wrap="square" lIns="91440" tIns="45720" rIns="91440" bIns="45720" numCol="1" anchor="ctr" anchorCtr="0" compatLnSpc="1">
            <a:prstTxWarp prst="textNoShape">
              <a:avLst/>
            </a:prstTxWarp>
          </a:bodyPr>
          <a:lstStyle/>
          <a:p>
            <a:r>
              <a:rPr lang="en-US" b="0" smtClean="0">
                <a:latin typeface="Myriad Pro Bold" charset="0"/>
              </a:rPr>
              <a:t/>
            </a:r>
            <a:br>
              <a:rPr lang="en-US" b="0" smtClean="0">
                <a:latin typeface="Myriad Pro Bold" charset="0"/>
              </a:rPr>
            </a:br>
            <a:r>
              <a:rPr lang="en-US" b="0" smtClean="0">
                <a:latin typeface="Myriad Pro Bold" charset="0"/>
              </a:rPr>
              <a:t>Have one “voice”</a:t>
            </a:r>
            <a:br>
              <a:rPr lang="en-US" b="0" smtClean="0">
                <a:latin typeface="Myriad Pro Bold" charset="0"/>
              </a:rPr>
            </a:br>
            <a:endParaRPr lang="en-US" smtClean="0">
              <a:latin typeface="Myriad Pro Bold" charset="0"/>
            </a:endParaRPr>
          </a:p>
        </p:txBody>
      </p:sp>
      <p:sp>
        <p:nvSpPr>
          <p:cNvPr id="78851" name="Content Placeholder 2"/>
          <p:cNvSpPr>
            <a:spLocks noGrp="1"/>
          </p:cNvSpPr>
          <p:nvPr>
            <p:ph idx="1"/>
          </p:nvPr>
        </p:nvSpPr>
        <p:spPr bwMode="auto">
          <a:xfrm>
            <a:off x="533400" y="762000"/>
            <a:ext cx="7848600" cy="4714875"/>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p>
            <a:endParaRPr lang="en-US" smtClean="0">
              <a:latin typeface="Myriad Pro Bold" charset="0"/>
            </a:endParaRPr>
          </a:p>
          <a:p>
            <a:r>
              <a:rPr lang="en-US" smtClean="0">
                <a:latin typeface="Times New Roman" pitchFamily="18" charset="0"/>
              </a:rPr>
              <a:t>Write professionally</a:t>
            </a:r>
          </a:p>
          <a:p>
            <a:r>
              <a:rPr lang="en-US" smtClean="0">
                <a:latin typeface="Times New Roman" pitchFamily="18" charset="0"/>
              </a:rPr>
              <a:t>Use third person</a:t>
            </a:r>
          </a:p>
          <a:p>
            <a:r>
              <a:rPr lang="en-US" smtClean="0">
                <a:latin typeface="Times New Roman" pitchFamily="18" charset="0"/>
              </a:rPr>
              <a:t>Use abbreviations, titles, and labels consistently</a:t>
            </a:r>
            <a:endParaRPr lang="en-US" smtClean="0">
              <a:latin typeface="Myriad Pro Bold" charset="0"/>
            </a:endParaRPr>
          </a:p>
          <a:p>
            <a:endParaRPr lang="en-US" smtClean="0">
              <a:latin typeface="Myriad Pro Bold" charset="0"/>
            </a:endParaRPr>
          </a:p>
        </p:txBody>
      </p:sp>
      <p:sp>
        <p:nvSpPr>
          <p:cNvPr id="78852" name="Slide Number Placeholder 3"/>
          <p:cNvSpPr>
            <a:spLocks noGrp="1"/>
          </p:cNvSpPr>
          <p:nvPr>
            <p:ph type="sldNum" sz="quarter" idx="10"/>
          </p:nvPr>
        </p:nvSpPr>
        <p:spPr>
          <a:noFill/>
        </p:spPr>
        <p:txBody>
          <a:bodyPr/>
          <a:lstStyle/>
          <a:p>
            <a:fld id="{22347530-02DE-447E-BC52-DECBEE6F5D72}" type="slidenum">
              <a:rPr lang="en-US" smtClean="0"/>
              <a:pPr/>
              <a:t>49</a:t>
            </a:fld>
            <a:endParaRPr lang="en-US" smtClean="0"/>
          </a:p>
        </p:txBody>
      </p:sp>
      <p:pic>
        <p:nvPicPr>
          <p:cNvPr id="78853" name="Picture 6" descr=" woman.gif                                                      0039C8F0Macintosh HD                   7C2622CB:"/>
          <p:cNvPicPr>
            <a:picLocks noChangeAspect="1" noChangeArrowheads="1"/>
          </p:cNvPicPr>
          <p:nvPr/>
        </p:nvPicPr>
        <p:blipFill>
          <a:blip r:embed="rId3" cstate="print"/>
          <a:srcRect/>
          <a:stretch>
            <a:fillRect/>
          </a:stretch>
        </p:blipFill>
        <p:spPr bwMode="auto">
          <a:xfrm>
            <a:off x="4781550" y="2844800"/>
            <a:ext cx="3600450" cy="35179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3314" name="Slide Number Placeholder 1"/>
          <p:cNvSpPr>
            <a:spLocks noGrp="1"/>
          </p:cNvSpPr>
          <p:nvPr>
            <p:ph type="sldNum" sz="quarter" idx="10"/>
          </p:nvPr>
        </p:nvSpPr>
        <p:spPr>
          <a:noFill/>
        </p:spPr>
        <p:txBody>
          <a:bodyPr/>
          <a:lstStyle/>
          <a:p>
            <a:fld id="{8491C418-5143-449C-A94F-5392630A639A}" type="slidenum">
              <a:rPr lang="en-US" smtClean="0"/>
              <a:pPr/>
              <a:t>5</a:t>
            </a:fld>
            <a:endParaRPr lang="en-US" smtClean="0"/>
          </a:p>
        </p:txBody>
      </p:sp>
      <p:sp>
        <p:nvSpPr>
          <p:cNvPr id="13315" name="Rectangle 2"/>
          <p:cNvSpPr>
            <a:spLocks noGrp="1" noChangeArrowheads="1"/>
          </p:cNvSpPr>
          <p:nvPr>
            <p:ph type="title" idx="4294967295"/>
          </p:nvPr>
        </p:nvSpPr>
        <p:spPr bwMode="auto">
          <a:xfrm>
            <a:off x="533400" y="623888"/>
            <a:ext cx="7924800" cy="519112"/>
          </a:xfrm>
          <a:prstGeom prst="rect">
            <a:avLst/>
          </a:prstGeom>
          <a:noFill/>
          <a:ln>
            <a:miter lim="800000"/>
            <a:headEnd/>
            <a:tailEnd/>
          </a:ln>
        </p:spPr>
        <p:txBody>
          <a:bodyPr anchor="b">
            <a:spAutoFit/>
          </a:bodyPr>
          <a:lstStyle/>
          <a:p>
            <a:pPr eaLnBrk="1" hangingPunct="1"/>
            <a:r>
              <a:rPr lang="en-US" b="0" smtClean="0">
                <a:latin typeface="Myriad Pro Bold" charset="0"/>
                <a:cs typeface="Times New Roman" pitchFamily="18" charset="0"/>
              </a:rPr>
              <a:t>What is a Logic Model?</a:t>
            </a:r>
            <a:endParaRPr lang="en-US" smtClean="0">
              <a:latin typeface="Myriad Pro Bold" charset="0"/>
              <a:cs typeface="Times New Roman" pitchFamily="18" charset="0"/>
            </a:endParaRPr>
          </a:p>
        </p:txBody>
      </p:sp>
      <p:sp>
        <p:nvSpPr>
          <p:cNvPr id="13316" name="Rectangle 3"/>
          <p:cNvSpPr>
            <a:spLocks noGrp="1" noChangeArrowheads="1"/>
          </p:cNvSpPr>
          <p:nvPr>
            <p:ph type="body" idx="4294967295"/>
          </p:nvPr>
        </p:nvSpPr>
        <p:spPr bwMode="auto">
          <a:xfrm>
            <a:off x="500063" y="1371600"/>
            <a:ext cx="8110537" cy="4470400"/>
          </a:xfrm>
          <a:prstGeom prst="rect">
            <a:avLst/>
          </a:prstGeom>
          <a:noFill/>
          <a:ln>
            <a:miter lim="800000"/>
            <a:headEnd/>
            <a:tailEnd/>
          </a:ln>
        </p:spPr>
        <p:txBody>
          <a:bodyPr/>
          <a:lstStyle/>
          <a:p>
            <a:pPr eaLnBrk="1" hangingPunct="1">
              <a:lnSpc>
                <a:spcPct val="90000"/>
              </a:lnSpc>
            </a:pPr>
            <a:r>
              <a:rPr lang="en-US" sz="2600" smtClean="0">
                <a:latin typeface="Times New Roman" pitchFamily="18" charset="0"/>
                <a:cs typeface="Times New Roman" pitchFamily="18" charset="0"/>
              </a:rPr>
              <a:t>Is a visual representation of activities that are</a:t>
            </a:r>
            <a:br>
              <a:rPr lang="en-US" sz="2600" smtClean="0">
                <a:latin typeface="Times New Roman" pitchFamily="18" charset="0"/>
                <a:cs typeface="Times New Roman" pitchFamily="18" charset="0"/>
              </a:rPr>
            </a:br>
            <a:r>
              <a:rPr lang="en-US" sz="2600" smtClean="0">
                <a:latin typeface="Times New Roman" pitchFamily="18" charset="0"/>
                <a:cs typeface="Times New Roman" pitchFamily="18" charset="0"/>
              </a:rPr>
              <a:t>the core of your program—a picture of how</a:t>
            </a:r>
            <a:br>
              <a:rPr lang="en-US" sz="2600" smtClean="0">
                <a:latin typeface="Times New Roman" pitchFamily="18" charset="0"/>
                <a:cs typeface="Times New Roman" pitchFamily="18" charset="0"/>
              </a:rPr>
            </a:br>
            <a:r>
              <a:rPr lang="en-US" sz="2600" smtClean="0">
                <a:latin typeface="Times New Roman" pitchFamily="18" charset="0"/>
                <a:cs typeface="Times New Roman" pitchFamily="18" charset="0"/>
              </a:rPr>
              <a:t>your program works.</a:t>
            </a:r>
          </a:p>
          <a:p>
            <a:pPr eaLnBrk="1" hangingPunct="1">
              <a:lnSpc>
                <a:spcPct val="90000"/>
              </a:lnSpc>
            </a:pPr>
            <a:endParaRPr lang="en-US" sz="2600" smtClean="0">
              <a:latin typeface="Times New Roman" pitchFamily="18" charset="0"/>
              <a:cs typeface="Times New Roman" pitchFamily="18" charset="0"/>
            </a:endParaRPr>
          </a:p>
          <a:p>
            <a:pPr eaLnBrk="1" hangingPunct="1">
              <a:lnSpc>
                <a:spcPct val="90000"/>
              </a:lnSpc>
            </a:pPr>
            <a:r>
              <a:rPr lang="en-US" sz="2600" smtClean="0">
                <a:latin typeface="Times New Roman" pitchFamily="18" charset="0"/>
                <a:cs typeface="Times New Roman" pitchFamily="18" charset="0"/>
              </a:rPr>
              <a:t>It presents in a clear manner: what your program</a:t>
            </a:r>
            <a:br>
              <a:rPr lang="en-US" sz="2600" smtClean="0">
                <a:latin typeface="Times New Roman" pitchFamily="18" charset="0"/>
                <a:cs typeface="Times New Roman" pitchFamily="18" charset="0"/>
              </a:rPr>
            </a:br>
            <a:r>
              <a:rPr lang="en-US" sz="2600" smtClean="0">
                <a:latin typeface="Times New Roman" pitchFamily="18" charset="0"/>
                <a:cs typeface="Times New Roman" pitchFamily="18" charset="0"/>
              </a:rPr>
              <a:t>is about, what you plan to do and why—making</a:t>
            </a:r>
            <a:br>
              <a:rPr lang="en-US" sz="2600" smtClean="0">
                <a:latin typeface="Times New Roman" pitchFamily="18" charset="0"/>
                <a:cs typeface="Times New Roman" pitchFamily="18" charset="0"/>
              </a:rPr>
            </a:br>
            <a:r>
              <a:rPr lang="en-US" sz="2600" smtClean="0">
                <a:latin typeface="Times New Roman" pitchFamily="18" charset="0"/>
                <a:cs typeface="Times New Roman" pitchFamily="18" charset="0"/>
              </a:rPr>
              <a:t>your program easier to understand.</a:t>
            </a:r>
          </a:p>
          <a:p>
            <a:pPr eaLnBrk="1" hangingPunct="1">
              <a:lnSpc>
                <a:spcPct val="90000"/>
              </a:lnSpc>
            </a:pPr>
            <a:endParaRPr lang="en-US" sz="2600" smtClean="0">
              <a:latin typeface="Times New Roman" pitchFamily="18" charset="0"/>
              <a:cs typeface="Times New Roman" pitchFamily="18" charset="0"/>
            </a:endParaRPr>
          </a:p>
          <a:p>
            <a:pPr eaLnBrk="1" hangingPunct="1">
              <a:lnSpc>
                <a:spcPct val="90000"/>
              </a:lnSpc>
            </a:pPr>
            <a:r>
              <a:rPr lang="en-US" sz="2600" smtClean="0">
                <a:latin typeface="Times New Roman" pitchFamily="18" charset="0"/>
                <a:cs typeface="Times New Roman" pitchFamily="18" charset="0"/>
              </a:rPr>
              <a:t>It can provide the theory and underlying assumptions</a:t>
            </a:r>
            <a:br>
              <a:rPr lang="en-US" sz="2600" smtClean="0">
                <a:latin typeface="Times New Roman" pitchFamily="18" charset="0"/>
                <a:cs typeface="Times New Roman" pitchFamily="18" charset="0"/>
              </a:rPr>
            </a:br>
            <a:r>
              <a:rPr lang="en-US" sz="2600" smtClean="0">
                <a:latin typeface="Times New Roman" pitchFamily="18" charset="0"/>
                <a:cs typeface="Times New Roman" pitchFamily="18" charset="0"/>
              </a:rPr>
              <a:t>of a program.</a:t>
            </a:r>
            <a:endParaRPr lang="en-US" sz="2400" smtClean="0">
              <a:latin typeface="Myriad Pro Bold" charset="0"/>
              <a:cs typeface="Times New Roman" pitchFamily="18" charset="0"/>
            </a:endParaRPr>
          </a:p>
          <a:p>
            <a:pPr eaLnBrk="1" hangingPunct="1">
              <a:lnSpc>
                <a:spcPct val="90000"/>
              </a:lnSpc>
            </a:pPr>
            <a:endParaRPr lang="en-US" sz="2400" smtClean="0">
              <a:cs typeface="Times New Roman" pitchFamily="18" charset="0"/>
            </a:endParaRPr>
          </a:p>
          <a:p>
            <a:pPr eaLnBrk="1" hangingPunct="1">
              <a:lnSpc>
                <a:spcPct val="90000"/>
              </a:lnSpc>
            </a:pPr>
            <a:endParaRPr lang="en-US" sz="1600" smtClean="0">
              <a:latin typeface="Times New Roman" pitchFamily="18" charset="0"/>
              <a:cs typeface="Times New Roman" pitchFamily="18" charset="0"/>
            </a:endParaRPr>
          </a:p>
          <a:p>
            <a:pPr eaLnBrk="1" hangingPunct="1">
              <a:lnSpc>
                <a:spcPct val="90000"/>
              </a:lnSpc>
              <a:buFont typeface="Times" pitchFamily="18" charset="0"/>
              <a:buNone/>
            </a:pPr>
            <a:endParaRPr lang="en-US" sz="1800" smtClean="0">
              <a:latin typeface="Comic Sans MS" pitchFamily="66" charset="0"/>
            </a:endParaRPr>
          </a:p>
          <a:p>
            <a:pPr eaLnBrk="1" hangingPunct="1">
              <a:lnSpc>
                <a:spcPct val="90000"/>
              </a:lnSpc>
            </a:pPr>
            <a:endParaRPr lang="en-US" sz="1800" smtClean="0">
              <a:latin typeface="Comic Sans MS" pitchFamily="66" charset="0"/>
            </a:endParaRPr>
          </a:p>
          <a:p>
            <a:pPr eaLnBrk="1" hangingPunct="1">
              <a:lnSpc>
                <a:spcPct val="90000"/>
              </a:lnSpc>
            </a:pPr>
            <a:endParaRPr lang="en-US" sz="1800" smtClean="0">
              <a:latin typeface="Comic Sans MS" pitchFamily="66" charset="0"/>
            </a:endParaRPr>
          </a:p>
        </p:txBody>
      </p:sp>
    </p:spTree>
  </p:cSld>
  <p:clrMapOvr>
    <a:masterClrMapping/>
  </p:clrMapOvr>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9874" name="Title 1"/>
          <p:cNvSpPr>
            <a:spLocks noGrp="1"/>
          </p:cNvSpPr>
          <p:nvPr>
            <p:ph type="title"/>
          </p:nvPr>
        </p:nvSpPr>
        <p:spPr bwMode="auto">
          <a:xfrm>
            <a:off x="533400" y="533400"/>
            <a:ext cx="7924800" cy="731838"/>
          </a:xfrm>
          <a:prstGeom prst="rect">
            <a:avLst/>
          </a:prstGeom>
          <a:noFill/>
          <a:ln>
            <a:miter lim="800000"/>
            <a:headEnd/>
            <a:tailEnd/>
          </a:ln>
        </p:spPr>
        <p:txBody>
          <a:bodyPr vert="horz" wrap="square" lIns="91440" tIns="45720" rIns="91440" bIns="45720" numCol="1" anchor="ctr" anchorCtr="0" compatLnSpc="1">
            <a:prstTxWarp prst="textNoShape">
              <a:avLst/>
            </a:prstTxWarp>
          </a:bodyPr>
          <a:lstStyle/>
          <a:p>
            <a:r>
              <a:rPr lang="en-US" b="0" smtClean="0">
                <a:latin typeface="Myriad Pro Bold" charset="0"/>
              </a:rPr>
              <a:t>Use the scoring rubric</a:t>
            </a:r>
            <a:endParaRPr lang="en-US" smtClean="0">
              <a:latin typeface="Myriad Pro Bold" charset="0"/>
            </a:endParaRPr>
          </a:p>
        </p:txBody>
      </p:sp>
      <p:sp>
        <p:nvSpPr>
          <p:cNvPr id="79875" name="Content Placeholder 2"/>
          <p:cNvSpPr>
            <a:spLocks noGrp="1"/>
          </p:cNvSpPr>
          <p:nvPr>
            <p:ph idx="1"/>
          </p:nvPr>
        </p:nvSpPr>
        <p:spPr bwMode="auto">
          <a:xfrm>
            <a:off x="533400" y="1295400"/>
            <a:ext cx="7848600" cy="4714875"/>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p>
            <a:r>
              <a:rPr lang="en-US" smtClean="0">
                <a:latin typeface="Times New Roman" pitchFamily="18" charset="0"/>
              </a:rPr>
              <a:t>Focus the proposal so that the areas with</a:t>
            </a:r>
            <a:br>
              <a:rPr lang="en-US" smtClean="0">
                <a:latin typeface="Times New Roman" pitchFamily="18" charset="0"/>
              </a:rPr>
            </a:br>
            <a:r>
              <a:rPr lang="en-US" smtClean="0">
                <a:latin typeface="Times New Roman" pitchFamily="18" charset="0"/>
              </a:rPr>
              <a:t>the highest points get the most attention.</a:t>
            </a:r>
          </a:p>
          <a:p>
            <a:r>
              <a:rPr lang="en-US" smtClean="0">
                <a:latin typeface="Times New Roman" pitchFamily="18" charset="0"/>
              </a:rPr>
              <a:t>Include all information.</a:t>
            </a:r>
            <a:endParaRPr lang="en-US" smtClean="0">
              <a:latin typeface="Myriad Pro Bold" charset="0"/>
            </a:endParaRPr>
          </a:p>
        </p:txBody>
      </p:sp>
      <p:sp>
        <p:nvSpPr>
          <p:cNvPr id="79876" name="Slide Number Placeholder 3"/>
          <p:cNvSpPr>
            <a:spLocks noGrp="1"/>
          </p:cNvSpPr>
          <p:nvPr>
            <p:ph type="sldNum" sz="quarter" idx="10"/>
          </p:nvPr>
        </p:nvSpPr>
        <p:spPr>
          <a:noFill/>
        </p:spPr>
        <p:txBody>
          <a:bodyPr/>
          <a:lstStyle/>
          <a:p>
            <a:fld id="{3888C25F-443E-4C24-A3A4-6AEBFF9A12C4}" type="slidenum">
              <a:rPr lang="en-US" smtClean="0"/>
              <a:pPr/>
              <a:t>50</a:t>
            </a:fld>
            <a:endParaRPr lang="en-US" smtClean="0"/>
          </a:p>
        </p:txBody>
      </p:sp>
    </p:spTree>
  </p:cSld>
  <p:clrMapOvr>
    <a:masterClrMapping/>
  </p:clrMapOvr>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0898" name="Slide Number Placeholder 3"/>
          <p:cNvSpPr>
            <a:spLocks noGrp="1"/>
          </p:cNvSpPr>
          <p:nvPr>
            <p:ph type="sldNum" sz="quarter" idx="10"/>
          </p:nvPr>
        </p:nvSpPr>
        <p:spPr>
          <a:noFill/>
        </p:spPr>
        <p:txBody>
          <a:bodyPr/>
          <a:lstStyle/>
          <a:p>
            <a:fld id="{EEAE04B5-9660-40F3-B2F9-62091CA89FE2}" type="slidenum">
              <a:rPr lang="en-US" smtClean="0"/>
              <a:pPr/>
              <a:t>51</a:t>
            </a:fld>
            <a:endParaRPr lang="en-US" smtClean="0"/>
          </a:p>
        </p:txBody>
      </p:sp>
      <p:sp>
        <p:nvSpPr>
          <p:cNvPr id="80899" name="Rectangle 2"/>
          <p:cNvSpPr>
            <a:spLocks noGrp="1" noChangeArrowheads="1"/>
          </p:cNvSpPr>
          <p:nvPr>
            <p:ph type="title"/>
          </p:nvPr>
        </p:nvSpPr>
        <p:spPr bwMode="auto">
          <a:xfrm>
            <a:off x="533400" y="533400"/>
            <a:ext cx="7924800" cy="731838"/>
          </a:xfrm>
          <a:prstGeom prst="rect">
            <a:avLst/>
          </a:prstGeom>
          <a:noFill/>
          <a:ln>
            <a:miter lim="800000"/>
            <a:headEnd/>
            <a:tailEnd/>
          </a:ln>
        </p:spPr>
        <p:txBody>
          <a:bodyPr vert="horz" wrap="square" lIns="91440" tIns="45720" rIns="91440" bIns="45720" numCol="1" anchor="ctr" anchorCtr="0" compatLnSpc="1">
            <a:prstTxWarp prst="textNoShape">
              <a:avLst/>
            </a:prstTxWarp>
          </a:bodyPr>
          <a:lstStyle/>
          <a:p>
            <a:pPr eaLnBrk="1" hangingPunct="1"/>
            <a:r>
              <a:rPr lang="en-US" b="0" smtClean="0">
                <a:latin typeface="Myriad Pro Bold" charset="0"/>
              </a:rPr>
              <a:t>Practice</a:t>
            </a:r>
            <a:endParaRPr lang="en-US" smtClean="0">
              <a:latin typeface="Myriad Pro Bold" charset="0"/>
            </a:endParaRPr>
          </a:p>
        </p:txBody>
      </p:sp>
      <p:sp>
        <p:nvSpPr>
          <p:cNvPr id="80900" name="Rectangle 3"/>
          <p:cNvSpPr>
            <a:spLocks noGrp="1" noChangeArrowheads="1"/>
          </p:cNvSpPr>
          <p:nvPr>
            <p:ph type="body" idx="1"/>
          </p:nvPr>
        </p:nvSpPr>
        <p:spPr bwMode="auto">
          <a:xfrm>
            <a:off x="533400" y="847725"/>
            <a:ext cx="7848600" cy="4714875"/>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p>
            <a:pPr eaLnBrk="1" hangingPunct="1"/>
            <a:endParaRPr lang="en-US" smtClean="0">
              <a:latin typeface="Myriad Pro Bold" charset="0"/>
            </a:endParaRPr>
          </a:p>
          <a:p>
            <a:pPr eaLnBrk="1" hangingPunct="1"/>
            <a:r>
              <a:rPr lang="en-US" sz="2600" smtClean="0">
                <a:latin typeface="Times New Roman" pitchFamily="18" charset="0"/>
              </a:rPr>
              <a:t>Create a budget</a:t>
            </a:r>
          </a:p>
          <a:p>
            <a:pPr eaLnBrk="1" hangingPunct="1"/>
            <a:r>
              <a:rPr lang="en-US" sz="2600" smtClean="0">
                <a:latin typeface="Times New Roman" pitchFamily="18" charset="0"/>
              </a:rPr>
              <a:t>Set up the timeline and</a:t>
            </a:r>
            <a:br>
              <a:rPr lang="en-US" sz="2600" smtClean="0">
                <a:latin typeface="Times New Roman" pitchFamily="18" charset="0"/>
              </a:rPr>
            </a:br>
            <a:r>
              <a:rPr lang="en-US" sz="2600" smtClean="0">
                <a:latin typeface="Times New Roman" pitchFamily="18" charset="0"/>
              </a:rPr>
              <a:t>communications plan</a:t>
            </a:r>
          </a:p>
          <a:p>
            <a:pPr eaLnBrk="1" hangingPunct="1"/>
            <a:r>
              <a:rPr lang="en-US" sz="2600" smtClean="0">
                <a:latin typeface="Times New Roman" pitchFamily="18" charset="0"/>
              </a:rPr>
              <a:t>Review the scoring rubric</a:t>
            </a:r>
            <a:endParaRPr lang="en-US" smtClean="0">
              <a:latin typeface="Myriad Pro Bold" charset="0"/>
            </a:endParaRPr>
          </a:p>
          <a:p>
            <a:pPr eaLnBrk="1" hangingPunct="1"/>
            <a:endParaRPr lang="en-US" smtClean="0">
              <a:latin typeface="Myriad Pro Bold" charset="0"/>
            </a:endParaRPr>
          </a:p>
        </p:txBody>
      </p:sp>
      <p:pic>
        <p:nvPicPr>
          <p:cNvPr id="80901" name="Picture 6" descr="juggler.gif                                                    0039C8F0Macintosh HD                   7C2622CB:"/>
          <p:cNvPicPr>
            <a:picLocks noChangeAspect="1" noChangeArrowheads="1"/>
          </p:cNvPicPr>
          <p:nvPr/>
        </p:nvPicPr>
        <p:blipFill>
          <a:blip r:embed="rId3" cstate="print"/>
          <a:srcRect/>
          <a:stretch>
            <a:fillRect/>
          </a:stretch>
        </p:blipFill>
        <p:spPr bwMode="auto">
          <a:xfrm>
            <a:off x="5334000" y="609600"/>
            <a:ext cx="2592388" cy="6132513"/>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Slide Number Placeholder 3"/>
          <p:cNvSpPr>
            <a:spLocks noGrp="1"/>
          </p:cNvSpPr>
          <p:nvPr>
            <p:ph type="sldNum" sz="quarter" idx="10"/>
          </p:nvPr>
        </p:nvSpPr>
        <p:spPr>
          <a:noFill/>
        </p:spPr>
        <p:txBody>
          <a:bodyPr/>
          <a:lstStyle/>
          <a:p>
            <a:fld id="{88F7F053-3C82-481C-8245-FF6BA130C085}" type="slidenum">
              <a:rPr lang="en-US" smtClean="0"/>
              <a:pPr/>
              <a:t>52</a:t>
            </a:fld>
            <a:endParaRPr lang="en-US" smtClean="0"/>
          </a:p>
        </p:txBody>
      </p:sp>
      <p:sp>
        <p:nvSpPr>
          <p:cNvPr id="81923" name="Rectangle 2"/>
          <p:cNvSpPr>
            <a:spLocks noChangeArrowheads="1"/>
          </p:cNvSpPr>
          <p:nvPr/>
        </p:nvSpPr>
        <p:spPr bwMode="auto">
          <a:xfrm>
            <a:off x="533400" y="533400"/>
            <a:ext cx="7924800" cy="731838"/>
          </a:xfrm>
          <a:prstGeom prst="rect">
            <a:avLst/>
          </a:prstGeom>
          <a:noFill/>
          <a:ln w="9525">
            <a:noFill/>
            <a:miter lim="800000"/>
            <a:headEnd/>
            <a:tailEnd/>
          </a:ln>
        </p:spPr>
        <p:txBody>
          <a:bodyPr anchor="ctr"/>
          <a:lstStyle/>
          <a:p>
            <a:r>
              <a:rPr lang="en-US" sz="2800">
                <a:solidFill>
                  <a:srgbClr val="1F52C4"/>
                </a:solidFill>
                <a:latin typeface="Myriad Pro Bold" charset="0"/>
              </a:rPr>
              <a:t>Steps in the Successful Funding Process</a:t>
            </a:r>
            <a:endParaRPr lang="en-US" sz="2800" b="1">
              <a:solidFill>
                <a:srgbClr val="1F52C4"/>
              </a:solidFill>
              <a:latin typeface="Myriad Pro Bold" charset="0"/>
            </a:endParaRPr>
          </a:p>
        </p:txBody>
      </p:sp>
      <p:sp>
        <p:nvSpPr>
          <p:cNvPr id="81924" name="Rectangle 3"/>
          <p:cNvSpPr>
            <a:spLocks noChangeArrowheads="1"/>
          </p:cNvSpPr>
          <p:nvPr/>
        </p:nvSpPr>
        <p:spPr bwMode="auto">
          <a:xfrm>
            <a:off x="990600" y="990600"/>
            <a:ext cx="8305800" cy="4246563"/>
          </a:xfrm>
          <a:prstGeom prst="rect">
            <a:avLst/>
          </a:prstGeom>
          <a:noFill/>
          <a:ln w="9525">
            <a:noFill/>
            <a:miter lim="800000"/>
            <a:headEnd/>
            <a:tailEnd/>
          </a:ln>
        </p:spPr>
        <p:txBody>
          <a:bodyPr/>
          <a:lstStyle/>
          <a:p>
            <a:pPr marL="514350" indent="-514350" eaLnBrk="0" hangingPunct="0">
              <a:lnSpc>
                <a:spcPct val="90000"/>
              </a:lnSpc>
              <a:spcBef>
                <a:spcPct val="20000"/>
              </a:spcBef>
              <a:buClr>
                <a:srgbClr val="1F52C4"/>
              </a:buClr>
              <a:buFont typeface="Myriad Pro Bold" charset="0"/>
              <a:buAutoNum type="arabicPeriod"/>
            </a:pPr>
            <a:endParaRPr lang="en-US" sz="2000" b="1">
              <a:latin typeface="Myriad Pro Bold" charset="0"/>
            </a:endParaRPr>
          </a:p>
          <a:p>
            <a:pPr marL="514350" indent="-514350" eaLnBrk="0" hangingPunct="0">
              <a:lnSpc>
                <a:spcPct val="90000"/>
              </a:lnSpc>
              <a:spcBef>
                <a:spcPct val="20000"/>
              </a:spcBef>
              <a:buClr>
                <a:srgbClr val="1F52C4"/>
              </a:buClr>
            </a:pPr>
            <a:r>
              <a:rPr lang="en-US" sz="2600">
                <a:latin typeface="Times New Roman Bold" charset="0"/>
              </a:rPr>
              <a:t>Make a Plan</a:t>
            </a:r>
            <a:endParaRPr lang="en-US" sz="2000" b="1"/>
          </a:p>
          <a:p>
            <a:pPr marL="1143000" lvl="1" indent="-514350" eaLnBrk="0" hangingPunct="0">
              <a:lnSpc>
                <a:spcPct val="90000"/>
              </a:lnSpc>
              <a:spcBef>
                <a:spcPct val="20000"/>
              </a:spcBef>
              <a:buClr>
                <a:schemeClr val="tx1"/>
              </a:buClr>
            </a:pPr>
            <a:r>
              <a:rPr lang="en-US"/>
              <a:t>Start with a good idea</a:t>
            </a:r>
          </a:p>
          <a:p>
            <a:pPr marL="1143000" lvl="1" indent="-514350" eaLnBrk="0" hangingPunct="0">
              <a:lnSpc>
                <a:spcPct val="90000"/>
              </a:lnSpc>
              <a:spcBef>
                <a:spcPct val="20000"/>
              </a:spcBef>
              <a:buClr>
                <a:schemeClr val="tx1"/>
              </a:buClr>
            </a:pPr>
            <a:r>
              <a:rPr lang="en-US"/>
              <a:t>Collaborate</a:t>
            </a:r>
          </a:p>
          <a:p>
            <a:pPr marL="1143000" lvl="1" indent="-514350" eaLnBrk="0" hangingPunct="0">
              <a:lnSpc>
                <a:spcPct val="90000"/>
              </a:lnSpc>
              <a:spcBef>
                <a:spcPct val="20000"/>
              </a:spcBef>
              <a:buClr>
                <a:schemeClr val="tx1"/>
              </a:buClr>
            </a:pPr>
            <a:r>
              <a:rPr lang="en-US"/>
              <a:t>Create a logic model and SMART outcomes</a:t>
            </a:r>
          </a:p>
          <a:p>
            <a:pPr marL="1143000" lvl="1" indent="-514350" eaLnBrk="0" hangingPunct="0">
              <a:lnSpc>
                <a:spcPct val="90000"/>
              </a:lnSpc>
              <a:spcBef>
                <a:spcPct val="20000"/>
              </a:spcBef>
              <a:buClr>
                <a:schemeClr val="tx1"/>
              </a:buClr>
            </a:pPr>
            <a:endParaRPr lang="en-US" sz="1800"/>
          </a:p>
          <a:p>
            <a:pPr marL="514350" indent="-514350" eaLnBrk="0" hangingPunct="0">
              <a:lnSpc>
                <a:spcPct val="50000"/>
              </a:lnSpc>
              <a:spcBef>
                <a:spcPct val="20000"/>
              </a:spcBef>
              <a:buClr>
                <a:srgbClr val="1F52C4"/>
              </a:buClr>
            </a:pPr>
            <a:r>
              <a:rPr lang="en-US" sz="2600">
                <a:latin typeface="Times New Roman Bold" charset="0"/>
              </a:rPr>
              <a:t>Find a Match</a:t>
            </a:r>
            <a:endParaRPr lang="en-US" sz="2000" b="1"/>
          </a:p>
          <a:p>
            <a:pPr marL="1143000" lvl="1" indent="-514350" eaLnBrk="0" hangingPunct="0">
              <a:lnSpc>
                <a:spcPct val="90000"/>
              </a:lnSpc>
              <a:spcBef>
                <a:spcPct val="20000"/>
              </a:spcBef>
            </a:pPr>
            <a:r>
              <a:rPr lang="en-US"/>
              <a:t>Types of funding</a:t>
            </a:r>
          </a:p>
          <a:p>
            <a:pPr marL="1143000" lvl="1" indent="-514350" eaLnBrk="0" hangingPunct="0">
              <a:lnSpc>
                <a:spcPct val="90000"/>
              </a:lnSpc>
              <a:spcBef>
                <a:spcPct val="20000"/>
              </a:spcBef>
            </a:pPr>
            <a:endParaRPr lang="en-US" sz="1600"/>
          </a:p>
          <a:p>
            <a:pPr marL="514350" indent="-514350" eaLnBrk="0" hangingPunct="0">
              <a:lnSpc>
                <a:spcPct val="60000"/>
              </a:lnSpc>
              <a:spcBef>
                <a:spcPct val="20000"/>
              </a:spcBef>
              <a:buClr>
                <a:srgbClr val="1F52C4"/>
              </a:buClr>
            </a:pPr>
            <a:r>
              <a:rPr lang="en-US" sz="2600">
                <a:latin typeface="Times New Roman Bold" charset="0"/>
              </a:rPr>
              <a:t>Get it Done</a:t>
            </a:r>
            <a:endParaRPr lang="en-US" sz="2000" b="1"/>
          </a:p>
          <a:p>
            <a:pPr marL="1143000" lvl="1" indent="-514350" eaLnBrk="0" hangingPunct="0">
              <a:lnSpc>
                <a:spcPct val="90000"/>
              </a:lnSpc>
              <a:spcBef>
                <a:spcPct val="20000"/>
              </a:spcBef>
              <a:buClr>
                <a:schemeClr val="tx1"/>
              </a:buClr>
            </a:pPr>
            <a:r>
              <a:rPr lang="en-US"/>
              <a:t>Follow the rules</a:t>
            </a:r>
          </a:p>
          <a:p>
            <a:pPr marL="1143000" lvl="1" indent="-514350" eaLnBrk="0" hangingPunct="0">
              <a:lnSpc>
                <a:spcPct val="90000"/>
              </a:lnSpc>
              <a:spcBef>
                <a:spcPct val="20000"/>
              </a:spcBef>
              <a:buClr>
                <a:schemeClr val="tx1"/>
              </a:buClr>
            </a:pPr>
            <a:r>
              <a:rPr lang="en-US"/>
              <a:t>Manage the grant writing process</a:t>
            </a:r>
          </a:p>
          <a:p>
            <a:pPr marL="1143000" lvl="1" indent="-514350" eaLnBrk="0" hangingPunct="0">
              <a:lnSpc>
                <a:spcPct val="90000"/>
              </a:lnSpc>
              <a:spcBef>
                <a:spcPct val="20000"/>
              </a:spcBef>
              <a:buClr>
                <a:schemeClr val="tx1"/>
              </a:buClr>
            </a:pPr>
            <a:r>
              <a:rPr lang="en-US"/>
              <a:t>Tips and techniques for writing a</a:t>
            </a:r>
          </a:p>
          <a:p>
            <a:pPr marL="1143000" lvl="1" indent="-514350" eaLnBrk="0" hangingPunct="0">
              <a:lnSpc>
                <a:spcPct val="70000"/>
              </a:lnSpc>
              <a:spcBef>
                <a:spcPct val="20000"/>
              </a:spcBef>
              <a:buClr>
                <a:schemeClr val="tx1"/>
              </a:buClr>
            </a:pPr>
            <a:r>
              <a:rPr lang="en-US"/>
              <a:t>winning proposal</a:t>
            </a:r>
            <a:endParaRPr lang="en-US" sz="1800"/>
          </a:p>
          <a:p>
            <a:pPr marL="514350" indent="-514350">
              <a:lnSpc>
                <a:spcPct val="90000"/>
              </a:lnSpc>
              <a:spcBef>
                <a:spcPct val="20000"/>
              </a:spcBef>
              <a:buClr>
                <a:srgbClr val="1F52C4"/>
              </a:buClr>
            </a:pPr>
            <a:endParaRPr lang="en-US" sz="2000">
              <a:latin typeface="Myriad Pro Bold" charset="0"/>
            </a:endParaRPr>
          </a:p>
        </p:txBody>
      </p:sp>
      <p:pic>
        <p:nvPicPr>
          <p:cNvPr id="81925" name="Picture 7" descr="compass.gif                                                    003976C9Macintosh HD                   7C2622CB:"/>
          <p:cNvPicPr>
            <a:picLocks noChangeAspect="1" noChangeArrowheads="1"/>
          </p:cNvPicPr>
          <p:nvPr/>
        </p:nvPicPr>
        <p:blipFill>
          <a:blip r:embed="rId3" cstate="print"/>
          <a:srcRect/>
          <a:stretch>
            <a:fillRect/>
          </a:stretch>
        </p:blipFill>
        <p:spPr bwMode="auto">
          <a:xfrm>
            <a:off x="6219825" y="5200650"/>
            <a:ext cx="2924175" cy="2114550"/>
          </a:xfrm>
          <a:prstGeom prst="rect">
            <a:avLst/>
          </a:prstGeom>
          <a:noFill/>
          <a:ln w="9525">
            <a:noFill/>
            <a:miter lim="800000"/>
            <a:headEnd/>
            <a:tailEnd/>
          </a:ln>
        </p:spPr>
      </p:pic>
      <p:sp>
        <p:nvSpPr>
          <p:cNvPr id="81926" name="Text Box 8"/>
          <p:cNvSpPr txBox="1">
            <a:spLocks noChangeArrowheads="1"/>
          </p:cNvSpPr>
          <p:nvPr/>
        </p:nvSpPr>
        <p:spPr bwMode="auto">
          <a:xfrm>
            <a:off x="577850" y="1219200"/>
            <a:ext cx="412750" cy="641350"/>
          </a:xfrm>
          <a:prstGeom prst="rect">
            <a:avLst/>
          </a:prstGeom>
          <a:noFill/>
          <a:ln w="9525">
            <a:noFill/>
            <a:miter lim="800000"/>
            <a:headEnd/>
            <a:tailEnd/>
          </a:ln>
        </p:spPr>
        <p:txBody>
          <a:bodyPr wrap="none">
            <a:spAutoFit/>
          </a:bodyPr>
          <a:lstStyle/>
          <a:p>
            <a:r>
              <a:rPr lang="en-US" sz="3600">
                <a:solidFill>
                  <a:schemeClr val="accent2"/>
                </a:solidFill>
                <a:latin typeface="Times New Roman Bold" charset="0"/>
              </a:rPr>
              <a:t>1</a:t>
            </a:r>
          </a:p>
        </p:txBody>
      </p:sp>
      <p:sp>
        <p:nvSpPr>
          <p:cNvPr id="81927" name="Rectangle 9"/>
          <p:cNvSpPr>
            <a:spLocks noChangeArrowheads="1"/>
          </p:cNvSpPr>
          <p:nvPr/>
        </p:nvSpPr>
        <p:spPr bwMode="auto">
          <a:xfrm>
            <a:off x="577850" y="3016250"/>
            <a:ext cx="412750" cy="641350"/>
          </a:xfrm>
          <a:prstGeom prst="rect">
            <a:avLst/>
          </a:prstGeom>
          <a:noFill/>
          <a:ln w="9525">
            <a:noFill/>
            <a:miter lim="800000"/>
            <a:headEnd/>
            <a:tailEnd/>
          </a:ln>
        </p:spPr>
        <p:txBody>
          <a:bodyPr wrap="none">
            <a:spAutoFit/>
          </a:bodyPr>
          <a:lstStyle/>
          <a:p>
            <a:r>
              <a:rPr lang="en-US" sz="3600">
                <a:solidFill>
                  <a:schemeClr val="accent2"/>
                </a:solidFill>
                <a:latin typeface="Times New Roman Bold" charset="0"/>
              </a:rPr>
              <a:t>2</a:t>
            </a:r>
          </a:p>
        </p:txBody>
      </p:sp>
      <p:sp>
        <p:nvSpPr>
          <p:cNvPr id="81928" name="Rectangle 10"/>
          <p:cNvSpPr>
            <a:spLocks noChangeArrowheads="1"/>
          </p:cNvSpPr>
          <p:nvPr/>
        </p:nvSpPr>
        <p:spPr bwMode="auto">
          <a:xfrm>
            <a:off x="577850" y="4038600"/>
            <a:ext cx="412750" cy="641350"/>
          </a:xfrm>
          <a:prstGeom prst="rect">
            <a:avLst/>
          </a:prstGeom>
          <a:noFill/>
          <a:ln w="9525">
            <a:noFill/>
            <a:miter lim="800000"/>
            <a:headEnd/>
            <a:tailEnd/>
          </a:ln>
        </p:spPr>
        <p:txBody>
          <a:bodyPr wrap="none">
            <a:spAutoFit/>
          </a:bodyPr>
          <a:lstStyle/>
          <a:p>
            <a:r>
              <a:rPr lang="en-US" sz="3600">
                <a:solidFill>
                  <a:schemeClr val="accent2"/>
                </a:solidFill>
                <a:latin typeface="Times New Roman Bold" charset="0"/>
              </a:rPr>
              <a:t>3</a:t>
            </a:r>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noChangeArrowheads="1"/>
          </p:cNvSpPr>
          <p:nvPr>
            <p:ph type="title"/>
          </p:nvPr>
        </p:nvSpPr>
        <p:spPr bwMode="auto">
          <a:xfrm>
            <a:off x="533400" y="533400"/>
            <a:ext cx="7924800" cy="731838"/>
          </a:xfrm>
          <a:prstGeom prst="rect">
            <a:avLst/>
          </a:prstGeom>
          <a:noFill/>
          <a:ln>
            <a:miter lim="800000"/>
            <a:headEnd/>
            <a:tailEnd/>
          </a:ln>
        </p:spPr>
        <p:txBody>
          <a:bodyPr vert="horz" wrap="square" lIns="91440" tIns="45720" rIns="91440" bIns="45720" numCol="1" anchor="ctr" anchorCtr="0" compatLnSpc="1">
            <a:prstTxWarp prst="textNoShape">
              <a:avLst/>
            </a:prstTxWarp>
          </a:bodyPr>
          <a:lstStyle/>
          <a:p>
            <a:pPr eaLnBrk="1" hangingPunct="1"/>
            <a:r>
              <a:rPr lang="en-US" b="0" smtClean="0">
                <a:latin typeface="Myriad Pro Bold" charset="0"/>
              </a:rPr>
              <a:t>Contact the Houghton Mifflin Harcourt Team!</a:t>
            </a:r>
            <a:endParaRPr lang="en-US" i="1" smtClean="0">
              <a:latin typeface="Myriad Pro Bold" charset="0"/>
            </a:endParaRPr>
          </a:p>
        </p:txBody>
      </p:sp>
      <p:sp>
        <p:nvSpPr>
          <p:cNvPr id="82947" name="Rectangle 3"/>
          <p:cNvSpPr>
            <a:spLocks noGrp="1" noChangeArrowheads="1"/>
          </p:cNvSpPr>
          <p:nvPr>
            <p:ph type="body" idx="1"/>
          </p:nvPr>
        </p:nvSpPr>
        <p:spPr bwMode="auto">
          <a:xfrm>
            <a:off x="533400" y="979488"/>
            <a:ext cx="7848600" cy="5040312"/>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p>
            <a:pPr marL="342900" indent="-342900" eaLnBrk="1" hangingPunct="1">
              <a:buFont typeface="Times" pitchFamily="18" charset="0"/>
              <a:buNone/>
            </a:pPr>
            <a:endParaRPr lang="en-US" dirty="0" smtClean="0">
              <a:solidFill>
                <a:srgbClr val="A9D963"/>
              </a:solidFill>
              <a:latin typeface="Myriad Pro Bold" charset="0"/>
            </a:endParaRPr>
          </a:p>
          <a:p>
            <a:pPr marL="342900" indent="-342900" eaLnBrk="1" hangingPunct="1">
              <a:buFont typeface="Times" pitchFamily="18" charset="0"/>
              <a:buNone/>
            </a:pPr>
            <a:r>
              <a:rPr lang="en-US" dirty="0" smtClean="0">
                <a:solidFill>
                  <a:srgbClr val="F5BC42"/>
                </a:solidFill>
                <a:latin typeface="Myriad Pro Bold" charset="0"/>
              </a:rPr>
              <a:t>Nancy Updegraff</a:t>
            </a:r>
            <a:endParaRPr lang="en-US" sz="2000" dirty="0" smtClean="0">
              <a:solidFill>
                <a:srgbClr val="000000"/>
              </a:solidFill>
              <a:latin typeface="Myriad Pro Bold" charset="0"/>
            </a:endParaRPr>
          </a:p>
          <a:p>
            <a:pPr marL="342900" indent="-342900" eaLnBrk="1" hangingPunct="1">
              <a:buFont typeface="Times" pitchFamily="18" charset="0"/>
              <a:buNone/>
            </a:pPr>
            <a:r>
              <a:rPr lang="en-US" dirty="0" smtClean="0">
                <a:solidFill>
                  <a:srgbClr val="A9D963"/>
                </a:solidFill>
                <a:latin typeface="Myriad Pro Bold" charset="0"/>
              </a:rPr>
              <a:t>313-207-7578</a:t>
            </a:r>
          </a:p>
          <a:p>
            <a:pPr marL="342900" indent="-342900" eaLnBrk="1" hangingPunct="1">
              <a:buFont typeface="Times" pitchFamily="18" charset="0"/>
              <a:buNone/>
            </a:pPr>
            <a:endParaRPr lang="en-US" dirty="0" smtClean="0">
              <a:solidFill>
                <a:srgbClr val="A9D963"/>
              </a:solidFill>
              <a:latin typeface="Myriad Pro Bold" charset="0"/>
            </a:endParaRPr>
          </a:p>
          <a:p>
            <a:pPr marL="342900" indent="-342900" eaLnBrk="1" hangingPunct="1">
              <a:buFont typeface="Times" pitchFamily="18" charset="0"/>
              <a:buNone/>
            </a:pPr>
            <a:r>
              <a:rPr lang="en-US" dirty="0" smtClean="0">
                <a:solidFill>
                  <a:srgbClr val="F5BC42"/>
                </a:solidFill>
                <a:latin typeface="Myriad Pro Bold" charset="0"/>
              </a:rPr>
              <a:t>Nancy Slaughter</a:t>
            </a:r>
            <a:endParaRPr lang="en-US" dirty="0" smtClean="0">
              <a:solidFill>
                <a:srgbClr val="A9D963"/>
              </a:solidFill>
              <a:latin typeface="Myriad Pro Bold" charset="0"/>
            </a:endParaRPr>
          </a:p>
          <a:p>
            <a:pPr marL="342900" indent="-342900" eaLnBrk="1" hangingPunct="1">
              <a:buFont typeface="Times" pitchFamily="18" charset="0"/>
              <a:buNone/>
            </a:pPr>
            <a:r>
              <a:rPr lang="en-US" sz="2000" dirty="0" smtClean="0">
                <a:latin typeface="Myriad Pro Bold" charset="0"/>
              </a:rPr>
              <a:t>Office  972.231.0441</a:t>
            </a:r>
          </a:p>
          <a:p>
            <a:pPr marL="342900" indent="-342900" eaLnBrk="1" hangingPunct="1">
              <a:buFont typeface="Times" pitchFamily="18" charset="0"/>
              <a:buNone/>
            </a:pPr>
            <a:r>
              <a:rPr lang="en-US" sz="2000" dirty="0" smtClean="0">
                <a:latin typeface="Myriad Pro Bold" charset="0"/>
              </a:rPr>
              <a:t>Blackberry  214.300.9330</a:t>
            </a:r>
          </a:p>
          <a:p>
            <a:pPr marL="342900" indent="-342900" eaLnBrk="1" hangingPunct="1">
              <a:buFont typeface="Times" pitchFamily="18" charset="0"/>
              <a:buNone/>
            </a:pPr>
            <a:r>
              <a:rPr lang="en-US" sz="2000" dirty="0" smtClean="0">
                <a:solidFill>
                  <a:srgbClr val="1F52C4"/>
                </a:solidFill>
                <a:latin typeface="Myriad Pro Bold" charset="0"/>
              </a:rPr>
              <a:t>Nancy.slaughter@hmhpub.com</a:t>
            </a:r>
            <a:endParaRPr lang="en-US" sz="2000" dirty="0" smtClean="0">
              <a:latin typeface="Myriad Pro Bold" charset="0"/>
            </a:endParaRPr>
          </a:p>
          <a:p>
            <a:pPr marL="342900" indent="-342900" eaLnBrk="1" hangingPunct="1">
              <a:buFont typeface="Times" pitchFamily="18" charset="0"/>
              <a:buNone/>
            </a:pPr>
            <a:endParaRPr lang="en-US" sz="2000" dirty="0" smtClean="0">
              <a:latin typeface="Myriad Pro Bold" charset="0"/>
            </a:endParaRPr>
          </a:p>
          <a:p>
            <a:pPr marL="342900" indent="-342900" eaLnBrk="1" hangingPunct="1">
              <a:buFont typeface="Times" pitchFamily="18" charset="0"/>
              <a:buNone/>
            </a:pPr>
            <a:r>
              <a:rPr lang="en-US" sz="2200" dirty="0" smtClean="0">
                <a:latin typeface="Myriad Pro Bold" charset="0"/>
              </a:rPr>
              <a:t>hmheducation.com/</a:t>
            </a:r>
            <a:r>
              <a:rPr lang="en-US" sz="2200" dirty="0" err="1" smtClean="0">
                <a:latin typeface="Myriad Pro Bold" charset="0"/>
              </a:rPr>
              <a:t>grantsfunding</a:t>
            </a:r>
            <a:endParaRPr lang="en-US" sz="2000" b="1" dirty="0" smtClean="0">
              <a:latin typeface="Myriad Pro Bold" charset="0"/>
            </a:endParaRPr>
          </a:p>
        </p:txBody>
      </p:sp>
      <p:sp>
        <p:nvSpPr>
          <p:cNvPr id="345092" name="Rectangle 4"/>
          <p:cNvSpPr>
            <a:spLocks noChangeArrowheads="1"/>
          </p:cNvSpPr>
          <p:nvPr/>
        </p:nvSpPr>
        <p:spPr bwMode="auto">
          <a:xfrm>
            <a:off x="938213" y="2584450"/>
            <a:ext cx="7267575" cy="1552575"/>
          </a:xfrm>
          <a:prstGeom prst="rect">
            <a:avLst/>
          </a:prstGeom>
          <a:noFill/>
          <a:ln w="9525">
            <a:noFill/>
            <a:miter lim="800000"/>
            <a:headEnd/>
            <a:tailEnd/>
          </a:ln>
          <a:effectLst/>
        </p:spPr>
        <p:txBody>
          <a:bodyPr>
            <a:spAutoFit/>
          </a:bodyPr>
          <a:lstStyle/>
          <a:p>
            <a:pPr>
              <a:defRPr/>
            </a:pPr>
            <a:endParaRPr lang="en-US">
              <a:solidFill>
                <a:schemeClr val="bg1"/>
              </a:solidFill>
              <a:effectLst>
                <a:outerShdw blurRad="38100" dist="38100" dir="2700000" algn="tl">
                  <a:srgbClr val="C0C0C0"/>
                </a:outerShdw>
              </a:effectLst>
            </a:endParaRPr>
          </a:p>
          <a:p>
            <a:pPr>
              <a:defRPr/>
            </a:pPr>
            <a:endParaRPr lang="en-US">
              <a:solidFill>
                <a:schemeClr val="bg1"/>
              </a:solidFill>
              <a:effectLst>
                <a:outerShdw blurRad="38100" dist="38100" dir="2700000" algn="tl">
                  <a:srgbClr val="C0C0C0"/>
                </a:outerShdw>
              </a:effectLst>
            </a:endParaRPr>
          </a:p>
          <a:p>
            <a:pPr>
              <a:defRPr/>
            </a:pPr>
            <a:endParaRPr lang="en-US">
              <a:solidFill>
                <a:schemeClr val="bg1"/>
              </a:solidFill>
              <a:effectLst>
                <a:outerShdw blurRad="38100" dist="38100" dir="2700000" algn="tl">
                  <a:srgbClr val="C0C0C0"/>
                </a:outerShdw>
              </a:effectLst>
            </a:endParaRPr>
          </a:p>
          <a:p>
            <a:pPr>
              <a:defRPr/>
            </a:pPr>
            <a:endParaRPr lang="en-US">
              <a:solidFill>
                <a:schemeClr val="bg1"/>
              </a:solidFill>
            </a:endParaRPr>
          </a:p>
        </p:txBody>
      </p:sp>
      <p:sp>
        <p:nvSpPr>
          <p:cNvPr id="82951" name="Text Box 8"/>
          <p:cNvSpPr txBox="1">
            <a:spLocks noChangeArrowheads="1"/>
          </p:cNvSpPr>
          <p:nvPr/>
        </p:nvSpPr>
        <p:spPr bwMode="auto">
          <a:xfrm rot="-5400000">
            <a:off x="4800600" y="2120900"/>
            <a:ext cx="7467600" cy="762000"/>
          </a:xfrm>
          <a:prstGeom prst="rect">
            <a:avLst/>
          </a:prstGeom>
          <a:noFill/>
          <a:ln w="9525">
            <a:noFill/>
            <a:miter lim="800000"/>
            <a:headEnd/>
            <a:tailEnd/>
          </a:ln>
        </p:spPr>
        <p:txBody>
          <a:bodyPr>
            <a:spAutoFit/>
          </a:bodyPr>
          <a:lstStyle/>
          <a:p>
            <a:pPr eaLnBrk="0" hangingPunct="0"/>
            <a:r>
              <a:rPr lang="en-US" sz="800">
                <a:latin typeface="Helvetica" charset="0"/>
              </a:rPr>
              <a:t>© Houghton Mifflin Harcourt Publishing Company. All rights reserved. Printed in the U.S.A. 09/10 RR-7938</a:t>
            </a:r>
          </a:p>
          <a:p>
            <a:pPr>
              <a:spcBef>
                <a:spcPct val="50000"/>
              </a:spcBef>
            </a:pPr>
            <a:endParaRPr lang="en-US"/>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4338" name="Slide Number Placeholder 1"/>
          <p:cNvSpPr>
            <a:spLocks noGrp="1"/>
          </p:cNvSpPr>
          <p:nvPr>
            <p:ph type="sldNum" sz="quarter" idx="10"/>
          </p:nvPr>
        </p:nvSpPr>
        <p:spPr>
          <a:noFill/>
        </p:spPr>
        <p:txBody>
          <a:bodyPr/>
          <a:lstStyle/>
          <a:p>
            <a:fld id="{2FEA62B4-3262-4971-86B4-EBE07F17B6A7}" type="slidenum">
              <a:rPr lang="en-US" smtClean="0"/>
              <a:pPr/>
              <a:t>6</a:t>
            </a:fld>
            <a:endParaRPr lang="en-US" smtClean="0"/>
          </a:p>
        </p:txBody>
      </p:sp>
      <p:sp>
        <p:nvSpPr>
          <p:cNvPr id="14339" name="Title 1"/>
          <p:cNvSpPr>
            <a:spLocks noGrp="1"/>
          </p:cNvSpPr>
          <p:nvPr>
            <p:ph type="title" idx="4294967295"/>
          </p:nvPr>
        </p:nvSpPr>
        <p:spPr bwMode="auto">
          <a:xfrm>
            <a:off x="533400" y="609600"/>
            <a:ext cx="7924800" cy="519113"/>
          </a:xfrm>
          <a:prstGeom prst="rect">
            <a:avLst/>
          </a:prstGeom>
          <a:noFill/>
          <a:ln>
            <a:miter lim="800000"/>
            <a:headEnd/>
            <a:tailEnd/>
          </a:ln>
        </p:spPr>
        <p:txBody>
          <a:bodyPr anchor="b">
            <a:spAutoFit/>
          </a:bodyPr>
          <a:lstStyle/>
          <a:p>
            <a:pPr eaLnBrk="1" hangingPunct="1"/>
            <a:r>
              <a:rPr lang="en-US" b="0" smtClean="0">
                <a:latin typeface="Myriad Pro Bold" charset="0"/>
                <a:cs typeface="Times New Roman" pitchFamily="18" charset="0"/>
              </a:rPr>
              <a:t>Why use a Logic Model?</a:t>
            </a:r>
            <a:endParaRPr lang="en-US" smtClean="0">
              <a:latin typeface="Myriad Pro Bold" charset="0"/>
              <a:cs typeface="Times New Roman" pitchFamily="18" charset="0"/>
            </a:endParaRPr>
          </a:p>
        </p:txBody>
      </p:sp>
      <p:sp>
        <p:nvSpPr>
          <p:cNvPr id="14340" name="Content Placeholder 2"/>
          <p:cNvSpPr>
            <a:spLocks noGrp="1"/>
          </p:cNvSpPr>
          <p:nvPr>
            <p:ph idx="4294967295"/>
          </p:nvPr>
        </p:nvSpPr>
        <p:spPr bwMode="auto">
          <a:xfrm>
            <a:off x="533400" y="1304925"/>
            <a:ext cx="7848600" cy="4714875"/>
          </a:xfrm>
          <a:prstGeom prst="rect">
            <a:avLst/>
          </a:prstGeom>
          <a:noFill/>
          <a:ln>
            <a:miter lim="800000"/>
            <a:headEnd/>
            <a:tailEnd/>
          </a:ln>
        </p:spPr>
        <p:txBody>
          <a:bodyPr/>
          <a:lstStyle/>
          <a:p>
            <a:pPr eaLnBrk="1" hangingPunct="1"/>
            <a:r>
              <a:rPr lang="en-US" sz="2600" smtClean="0">
                <a:latin typeface="Times New Roman" pitchFamily="18" charset="0"/>
                <a:cs typeface="Times New Roman" pitchFamily="18" charset="0"/>
              </a:rPr>
              <a:t>It can be used during the </a:t>
            </a:r>
            <a:r>
              <a:rPr lang="en-US" sz="2600" b="1" smtClean="0">
                <a:latin typeface="Times New Roman" pitchFamily="18" charset="0"/>
                <a:cs typeface="Times New Roman" pitchFamily="18" charset="0"/>
              </a:rPr>
              <a:t>PLANNING</a:t>
            </a:r>
            <a:r>
              <a:rPr lang="en-US" sz="2600" smtClean="0">
                <a:latin typeface="Times New Roman" pitchFamily="18" charset="0"/>
                <a:cs typeface="Times New Roman" pitchFamily="18" charset="0"/>
              </a:rPr>
              <a:t> or</a:t>
            </a:r>
            <a:br>
              <a:rPr lang="en-US" sz="2600" smtClean="0">
                <a:latin typeface="Times New Roman" pitchFamily="18" charset="0"/>
                <a:cs typeface="Times New Roman" pitchFamily="18" charset="0"/>
              </a:rPr>
            </a:br>
            <a:r>
              <a:rPr lang="en-US" sz="2600" smtClean="0">
                <a:latin typeface="Times New Roman" pitchFamily="18" charset="0"/>
                <a:cs typeface="Times New Roman" pitchFamily="18" charset="0"/>
              </a:rPr>
              <a:t>development of your program to identify the</a:t>
            </a:r>
            <a:br>
              <a:rPr lang="en-US" sz="2600" smtClean="0">
                <a:latin typeface="Times New Roman" pitchFamily="18" charset="0"/>
                <a:cs typeface="Times New Roman" pitchFamily="18" charset="0"/>
              </a:rPr>
            </a:br>
            <a:r>
              <a:rPr lang="en-US" sz="2600" smtClean="0">
                <a:latin typeface="Times New Roman" pitchFamily="18" charset="0"/>
                <a:cs typeface="Times New Roman" pitchFamily="18" charset="0"/>
              </a:rPr>
              <a:t>results your program intends to achieve.</a:t>
            </a:r>
          </a:p>
          <a:p>
            <a:pPr eaLnBrk="1" hangingPunct="1"/>
            <a:endParaRPr lang="en-US" sz="2600" smtClean="0">
              <a:latin typeface="Times New Roman" pitchFamily="18" charset="0"/>
              <a:cs typeface="Times New Roman" pitchFamily="18" charset="0"/>
            </a:endParaRPr>
          </a:p>
          <a:p>
            <a:pPr eaLnBrk="1" hangingPunct="1"/>
            <a:r>
              <a:rPr lang="en-US" sz="2600" smtClean="0">
                <a:latin typeface="Times New Roman" pitchFamily="18" charset="0"/>
                <a:cs typeface="Times New Roman" pitchFamily="18" charset="0"/>
              </a:rPr>
              <a:t>It can be used during the </a:t>
            </a:r>
            <a:r>
              <a:rPr lang="en-US" sz="2600" b="1" smtClean="0">
                <a:latin typeface="Times New Roman" pitchFamily="18" charset="0"/>
                <a:cs typeface="Times New Roman" pitchFamily="18" charset="0"/>
              </a:rPr>
              <a:t>IMPLEMENTATION</a:t>
            </a:r>
            <a:r>
              <a:rPr lang="en-US" sz="2600" smtClean="0">
                <a:latin typeface="Times New Roman" pitchFamily="18" charset="0"/>
                <a:cs typeface="Times New Roman" pitchFamily="18" charset="0"/>
              </a:rPr>
              <a:t/>
            </a:r>
            <a:br>
              <a:rPr lang="en-US" sz="2600" smtClean="0">
                <a:latin typeface="Times New Roman" pitchFamily="18" charset="0"/>
                <a:cs typeface="Times New Roman" pitchFamily="18" charset="0"/>
              </a:rPr>
            </a:br>
            <a:r>
              <a:rPr lang="en-US" sz="2600" smtClean="0">
                <a:latin typeface="Times New Roman" pitchFamily="18" charset="0"/>
                <a:cs typeface="Times New Roman" pitchFamily="18" charset="0"/>
              </a:rPr>
              <a:t>of your program to help guide the work.</a:t>
            </a:r>
          </a:p>
          <a:p>
            <a:pPr eaLnBrk="1" hangingPunct="1"/>
            <a:endParaRPr lang="en-US" sz="2600" smtClean="0">
              <a:latin typeface="Times New Roman" pitchFamily="18" charset="0"/>
              <a:cs typeface="Times New Roman" pitchFamily="18" charset="0"/>
            </a:endParaRPr>
          </a:p>
          <a:p>
            <a:pPr eaLnBrk="1" hangingPunct="1"/>
            <a:r>
              <a:rPr lang="en-US" sz="2600" smtClean="0">
                <a:latin typeface="Times New Roman" pitchFamily="18" charset="0"/>
                <a:cs typeface="Times New Roman" pitchFamily="18" charset="0"/>
              </a:rPr>
              <a:t>It can be used to guide the development of a set</a:t>
            </a:r>
            <a:br>
              <a:rPr lang="en-US" sz="2600" smtClean="0">
                <a:latin typeface="Times New Roman" pitchFamily="18" charset="0"/>
                <a:cs typeface="Times New Roman" pitchFamily="18" charset="0"/>
              </a:rPr>
            </a:br>
            <a:r>
              <a:rPr lang="en-US" sz="2600" smtClean="0">
                <a:latin typeface="Times New Roman" pitchFamily="18" charset="0"/>
                <a:cs typeface="Times New Roman" pitchFamily="18" charset="0"/>
              </a:rPr>
              <a:t>of </a:t>
            </a:r>
            <a:r>
              <a:rPr lang="en-US" sz="2600" b="1" smtClean="0">
                <a:latin typeface="Times New Roman" pitchFamily="18" charset="0"/>
                <a:cs typeface="Times New Roman" pitchFamily="18" charset="0"/>
              </a:rPr>
              <a:t>PERFORMANCE MEASURES</a:t>
            </a:r>
            <a:r>
              <a:rPr lang="en-US" sz="2600" smtClean="0">
                <a:latin typeface="Times New Roman" pitchFamily="18" charset="0"/>
                <a:cs typeface="Times New Roman" pitchFamily="18" charset="0"/>
              </a:rPr>
              <a:t> for your</a:t>
            </a:r>
            <a:br>
              <a:rPr lang="en-US" sz="2600" smtClean="0">
                <a:latin typeface="Times New Roman" pitchFamily="18" charset="0"/>
                <a:cs typeface="Times New Roman" pitchFamily="18" charset="0"/>
              </a:rPr>
            </a:br>
            <a:r>
              <a:rPr lang="en-US" sz="2600" smtClean="0">
                <a:latin typeface="Times New Roman" pitchFamily="18" charset="0"/>
                <a:cs typeface="Times New Roman" pitchFamily="18" charset="0"/>
              </a:rPr>
              <a:t>primary activities.</a:t>
            </a:r>
            <a:endParaRPr lang="en-US" sz="2400" smtClean="0">
              <a:latin typeface="Myriad Pro Bold" charset="0"/>
              <a:cs typeface="Times New Roman" pitchFamily="18" charset="0"/>
            </a:endParaRPr>
          </a:p>
          <a:p>
            <a:pPr eaLnBrk="1" hangingPunct="1"/>
            <a:endParaRPr lang="en-US" sz="2400" smtClean="0">
              <a:cs typeface="Times New Roman" pitchFamily="18" charset="0"/>
            </a:endParaRPr>
          </a:p>
        </p:txBody>
      </p:sp>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5362" name="Slide Number Placeholder 1"/>
          <p:cNvSpPr>
            <a:spLocks noGrp="1"/>
          </p:cNvSpPr>
          <p:nvPr>
            <p:ph type="sldNum" sz="quarter" idx="10"/>
          </p:nvPr>
        </p:nvSpPr>
        <p:spPr>
          <a:noFill/>
        </p:spPr>
        <p:txBody>
          <a:bodyPr/>
          <a:lstStyle/>
          <a:p>
            <a:fld id="{E11CC41C-EC50-476B-8F21-033B410D8914}" type="slidenum">
              <a:rPr lang="en-US" smtClean="0"/>
              <a:pPr/>
              <a:t>7</a:t>
            </a:fld>
            <a:endParaRPr lang="en-US" smtClean="0"/>
          </a:p>
        </p:txBody>
      </p:sp>
      <p:sp>
        <p:nvSpPr>
          <p:cNvPr id="15363" name="Title 1"/>
          <p:cNvSpPr>
            <a:spLocks noGrp="1"/>
          </p:cNvSpPr>
          <p:nvPr>
            <p:ph type="title" idx="4294967295"/>
          </p:nvPr>
        </p:nvSpPr>
        <p:spPr bwMode="auto">
          <a:xfrm>
            <a:off x="533400" y="196850"/>
            <a:ext cx="8162925" cy="946150"/>
          </a:xfrm>
          <a:prstGeom prst="rect">
            <a:avLst/>
          </a:prstGeom>
          <a:noFill/>
          <a:ln>
            <a:miter lim="800000"/>
            <a:headEnd/>
            <a:tailEnd/>
          </a:ln>
        </p:spPr>
        <p:txBody>
          <a:bodyPr anchor="b">
            <a:spAutoFit/>
          </a:bodyPr>
          <a:lstStyle/>
          <a:p>
            <a:pPr eaLnBrk="1" hangingPunct="1"/>
            <a:r>
              <a:rPr lang="en-US" b="0" smtClean="0">
                <a:latin typeface="Myriad Pro Bold" charset="0"/>
                <a:cs typeface="Times New Roman" pitchFamily="18" charset="0"/>
              </a:rPr>
              <a:t/>
            </a:r>
            <a:br>
              <a:rPr lang="en-US" b="0" smtClean="0">
                <a:latin typeface="Myriad Pro Bold" charset="0"/>
                <a:cs typeface="Times New Roman" pitchFamily="18" charset="0"/>
              </a:rPr>
            </a:br>
            <a:r>
              <a:rPr lang="en-US" b="0" smtClean="0">
                <a:latin typeface="Myriad Pro Bold" charset="0"/>
                <a:cs typeface="Times New Roman" pitchFamily="18" charset="0"/>
              </a:rPr>
              <a:t>And more reasons to use a Logic Model</a:t>
            </a:r>
            <a:endParaRPr lang="en-US" smtClean="0">
              <a:latin typeface="Myriad Pro Bold" charset="0"/>
              <a:cs typeface="Times New Roman" pitchFamily="18" charset="0"/>
            </a:endParaRPr>
          </a:p>
        </p:txBody>
      </p:sp>
      <p:sp>
        <p:nvSpPr>
          <p:cNvPr id="15364" name="Content Placeholder 2"/>
          <p:cNvSpPr>
            <a:spLocks noGrp="1"/>
          </p:cNvSpPr>
          <p:nvPr>
            <p:ph idx="4294967295"/>
          </p:nvPr>
        </p:nvSpPr>
        <p:spPr bwMode="auto">
          <a:xfrm>
            <a:off x="533400" y="847725"/>
            <a:ext cx="7848600" cy="4714875"/>
          </a:xfrm>
          <a:prstGeom prst="rect">
            <a:avLst/>
          </a:prstGeom>
          <a:noFill/>
          <a:ln>
            <a:miter lim="800000"/>
            <a:headEnd/>
            <a:tailEnd/>
          </a:ln>
        </p:spPr>
        <p:txBody>
          <a:bodyPr/>
          <a:lstStyle/>
          <a:p>
            <a:pPr eaLnBrk="1" hangingPunct="1"/>
            <a:endParaRPr lang="en-US" sz="2400" smtClean="0">
              <a:cs typeface="Times New Roman" pitchFamily="18" charset="0"/>
            </a:endParaRPr>
          </a:p>
          <a:p>
            <a:pPr eaLnBrk="1" hangingPunct="1"/>
            <a:r>
              <a:rPr lang="en-US" sz="2600" smtClean="0">
                <a:latin typeface="Times New Roman" pitchFamily="18" charset="0"/>
                <a:cs typeface="Times New Roman" pitchFamily="18" charset="0"/>
              </a:rPr>
              <a:t>It shows that you expect to collect relevant,</a:t>
            </a:r>
            <a:br>
              <a:rPr lang="en-US" sz="2600" smtClean="0">
                <a:latin typeface="Times New Roman" pitchFamily="18" charset="0"/>
                <a:cs typeface="Times New Roman" pitchFamily="18" charset="0"/>
              </a:rPr>
            </a:br>
            <a:r>
              <a:rPr lang="en-US" sz="2600" smtClean="0">
                <a:latin typeface="Times New Roman" pitchFamily="18" charset="0"/>
                <a:cs typeface="Times New Roman" pitchFamily="18" charset="0"/>
              </a:rPr>
              <a:t>credible and useful performance data.</a:t>
            </a:r>
          </a:p>
          <a:p>
            <a:pPr eaLnBrk="1" hangingPunct="1"/>
            <a:endParaRPr lang="en-US" sz="2600" smtClean="0">
              <a:latin typeface="Times New Roman" pitchFamily="18" charset="0"/>
              <a:cs typeface="Times New Roman" pitchFamily="18" charset="0"/>
            </a:endParaRPr>
          </a:p>
          <a:p>
            <a:pPr eaLnBrk="1" hangingPunct="1"/>
            <a:r>
              <a:rPr lang="en-US" sz="2600" smtClean="0">
                <a:latin typeface="Times New Roman" pitchFamily="18" charset="0"/>
                <a:cs typeface="Times New Roman" pitchFamily="18" charset="0"/>
              </a:rPr>
              <a:t>It helps to show that your organization intends</a:t>
            </a:r>
            <a:br>
              <a:rPr lang="en-US" sz="2600" smtClean="0">
                <a:latin typeface="Times New Roman" pitchFamily="18" charset="0"/>
                <a:cs typeface="Times New Roman" pitchFamily="18" charset="0"/>
              </a:rPr>
            </a:br>
            <a:r>
              <a:rPr lang="en-US" sz="2600" smtClean="0">
                <a:latin typeface="Times New Roman" pitchFamily="18" charset="0"/>
                <a:cs typeface="Times New Roman" pitchFamily="18" charset="0"/>
              </a:rPr>
              <a:t>to learn from what you do and expects to make</a:t>
            </a:r>
            <a:br>
              <a:rPr lang="en-US" sz="2600" smtClean="0">
                <a:latin typeface="Times New Roman" pitchFamily="18" charset="0"/>
                <a:cs typeface="Times New Roman" pitchFamily="18" charset="0"/>
              </a:rPr>
            </a:br>
            <a:r>
              <a:rPr lang="en-US" sz="2600" b="1" smtClean="0">
                <a:latin typeface="Times New Roman" pitchFamily="18" charset="0"/>
                <a:cs typeface="Times New Roman" pitchFamily="18" charset="0"/>
              </a:rPr>
              <a:t>informed </a:t>
            </a:r>
            <a:r>
              <a:rPr lang="en-US" sz="2600" smtClean="0">
                <a:latin typeface="Times New Roman" pitchFamily="18" charset="0"/>
                <a:cs typeface="Times New Roman" pitchFamily="18" charset="0"/>
              </a:rPr>
              <a:t>improvements.</a:t>
            </a:r>
          </a:p>
          <a:p>
            <a:pPr eaLnBrk="1" hangingPunct="1">
              <a:buFont typeface="Times" pitchFamily="18" charset="0"/>
              <a:buNone/>
            </a:pPr>
            <a:endParaRPr lang="en-US" sz="2600" smtClean="0">
              <a:latin typeface="Times New Roman" pitchFamily="18" charset="0"/>
              <a:cs typeface="Times New Roman" pitchFamily="18" charset="0"/>
            </a:endParaRPr>
          </a:p>
          <a:p>
            <a:pPr eaLnBrk="1" hangingPunct="1"/>
            <a:r>
              <a:rPr lang="en-US" sz="2600" smtClean="0">
                <a:latin typeface="Times New Roman" pitchFamily="18" charset="0"/>
                <a:cs typeface="Times New Roman" pitchFamily="18" charset="0"/>
              </a:rPr>
              <a:t>It strengthens the case for program investment.</a:t>
            </a:r>
            <a:endParaRPr lang="en-US" sz="2400" smtClean="0">
              <a:latin typeface="Myriad Pro Bold" charset="0"/>
              <a:cs typeface="Times New Roman" pitchFamily="18" charset="0"/>
            </a:endParaRPr>
          </a:p>
          <a:p>
            <a:pPr eaLnBrk="1" hangingPunct="1">
              <a:buFont typeface="Times" pitchFamily="18" charset="0"/>
              <a:buNone/>
            </a:pPr>
            <a:endParaRPr lang="en-US" sz="2400" smtClean="0">
              <a:cs typeface="Times New Roman" pitchFamily="18" charset="0"/>
            </a:endParaRPr>
          </a:p>
        </p:txBody>
      </p:sp>
      <p:sp>
        <p:nvSpPr>
          <p:cNvPr id="15365" name="Rectangle 5"/>
          <p:cNvSpPr>
            <a:spLocks noChangeArrowheads="1"/>
          </p:cNvSpPr>
          <p:nvPr/>
        </p:nvSpPr>
        <p:spPr bwMode="auto">
          <a:xfrm>
            <a:off x="9661525" y="2492375"/>
            <a:ext cx="184150" cy="457200"/>
          </a:xfrm>
          <a:prstGeom prst="rect">
            <a:avLst/>
          </a:prstGeom>
          <a:noFill/>
          <a:ln w="9525">
            <a:noFill/>
            <a:miter lim="800000"/>
            <a:headEnd/>
            <a:tailEnd/>
          </a:ln>
        </p:spPr>
        <p:txBody>
          <a:bodyPr wrap="none">
            <a:spAutoFit/>
          </a:bodyPr>
          <a:lstStyle/>
          <a:p>
            <a:endParaRPr lang="en-US"/>
          </a:p>
        </p:txBody>
      </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Number Placeholder 1"/>
          <p:cNvSpPr>
            <a:spLocks noGrp="1"/>
          </p:cNvSpPr>
          <p:nvPr>
            <p:ph type="sldNum" sz="quarter" idx="10"/>
          </p:nvPr>
        </p:nvSpPr>
        <p:spPr>
          <a:noFill/>
        </p:spPr>
        <p:txBody>
          <a:bodyPr/>
          <a:lstStyle/>
          <a:p>
            <a:fld id="{9948869E-8773-4980-AE4D-620AE67D9995}" type="slidenum">
              <a:rPr lang="en-US" smtClean="0"/>
              <a:pPr/>
              <a:t>8</a:t>
            </a:fld>
            <a:endParaRPr lang="en-US" smtClean="0"/>
          </a:p>
        </p:txBody>
      </p:sp>
      <p:sp>
        <p:nvSpPr>
          <p:cNvPr id="16387" name="Title 1"/>
          <p:cNvSpPr>
            <a:spLocks noGrp="1"/>
          </p:cNvSpPr>
          <p:nvPr>
            <p:ph type="title" idx="4294967295"/>
          </p:nvPr>
        </p:nvSpPr>
        <p:spPr bwMode="auto">
          <a:xfrm>
            <a:off x="533400" y="609600"/>
            <a:ext cx="7924800" cy="519113"/>
          </a:xfrm>
          <a:prstGeom prst="rect">
            <a:avLst/>
          </a:prstGeom>
          <a:noFill/>
          <a:ln>
            <a:miter lim="800000"/>
            <a:headEnd/>
            <a:tailEnd/>
          </a:ln>
        </p:spPr>
        <p:txBody>
          <a:bodyPr anchor="b">
            <a:spAutoFit/>
          </a:bodyPr>
          <a:lstStyle/>
          <a:p>
            <a:pPr eaLnBrk="1" hangingPunct="1"/>
            <a:r>
              <a:rPr lang="en-US" b="0" smtClean="0">
                <a:latin typeface="Myriad Pro Bold" charset="0"/>
                <a:cs typeface="Times New Roman" pitchFamily="18" charset="0"/>
              </a:rPr>
              <a:t>A Basic Logic Model</a:t>
            </a:r>
            <a:endParaRPr lang="en-US" smtClean="0">
              <a:latin typeface="Myriad Pro Bold" charset="0"/>
              <a:cs typeface="Times New Roman" pitchFamily="18" charset="0"/>
            </a:endParaRPr>
          </a:p>
        </p:txBody>
      </p:sp>
      <p:sp>
        <p:nvSpPr>
          <p:cNvPr id="3" name="Content Placeholder 2"/>
          <p:cNvSpPr txBox="1">
            <a:spLocks/>
          </p:cNvSpPr>
          <p:nvPr/>
        </p:nvSpPr>
        <p:spPr>
          <a:xfrm>
            <a:off x="609600" y="1951038"/>
            <a:ext cx="8110538" cy="4470400"/>
          </a:xfrm>
          <a:prstGeom prst="rect">
            <a:avLst/>
          </a:prstGeom>
        </p:spPr>
        <p:txBody>
          <a:bodyPr/>
          <a:lstStyle/>
          <a:p>
            <a:pPr marL="342900" indent="-342900">
              <a:spcBef>
                <a:spcPct val="20000"/>
              </a:spcBef>
              <a:buClr>
                <a:schemeClr val="folHlink"/>
              </a:buClr>
              <a:buSzPct val="75000"/>
              <a:buFont typeface="Wingdings" pitchFamily="2" charset="2"/>
              <a:buChar char="n"/>
              <a:defRPr/>
            </a:pPr>
            <a:endParaRPr lang="en-US" sz="2800" kern="0" dirty="0">
              <a:cs typeface="Times New Roman" pitchFamily="18" charset="0"/>
            </a:endParaRPr>
          </a:p>
          <a:p>
            <a:pPr marL="342900" indent="-342900">
              <a:spcBef>
                <a:spcPct val="20000"/>
              </a:spcBef>
              <a:buClr>
                <a:schemeClr val="folHlink"/>
              </a:buClr>
              <a:buSzPct val="75000"/>
              <a:buFont typeface="Wingdings" pitchFamily="2" charset="2"/>
              <a:buChar char="n"/>
              <a:defRPr/>
            </a:pPr>
            <a:endParaRPr lang="en-US" sz="2800" kern="0" dirty="0">
              <a:cs typeface="Times New Roman" pitchFamily="18" charset="0"/>
            </a:endParaRPr>
          </a:p>
          <a:p>
            <a:pPr marL="342900" indent="-342900">
              <a:spcBef>
                <a:spcPct val="20000"/>
              </a:spcBef>
              <a:buClr>
                <a:schemeClr val="folHlink"/>
              </a:buClr>
              <a:buSzPct val="75000"/>
              <a:defRPr/>
            </a:pPr>
            <a:endParaRPr lang="en-US" sz="2800" kern="0" dirty="0">
              <a:cs typeface="Times New Roman" pitchFamily="18" charset="0"/>
            </a:endParaRPr>
          </a:p>
          <a:p>
            <a:pPr marL="342900" indent="-342900">
              <a:spcBef>
                <a:spcPct val="20000"/>
              </a:spcBef>
              <a:buClr>
                <a:schemeClr val="folHlink"/>
              </a:buClr>
              <a:buSzPct val="75000"/>
              <a:buFont typeface="Wingdings" pitchFamily="2" charset="2"/>
              <a:buNone/>
              <a:defRPr/>
            </a:pPr>
            <a:endParaRPr lang="en-US" sz="2800" kern="0" dirty="0">
              <a:cs typeface="Times New Roman" pitchFamily="18" charset="0"/>
            </a:endParaRPr>
          </a:p>
        </p:txBody>
      </p:sp>
      <p:sp>
        <p:nvSpPr>
          <p:cNvPr id="16389" name="Text Box 6"/>
          <p:cNvSpPr txBox="1">
            <a:spLocks noChangeArrowheads="1"/>
          </p:cNvSpPr>
          <p:nvPr/>
        </p:nvSpPr>
        <p:spPr bwMode="auto">
          <a:xfrm>
            <a:off x="609600" y="1981200"/>
            <a:ext cx="1447800" cy="3048000"/>
          </a:xfrm>
          <a:prstGeom prst="rect">
            <a:avLst/>
          </a:prstGeom>
          <a:solidFill>
            <a:srgbClr val="D4EBA7"/>
          </a:solidFill>
          <a:ln w="9525">
            <a:solidFill>
              <a:schemeClr val="tx1"/>
            </a:solidFill>
            <a:miter lim="800000"/>
            <a:headEnd/>
            <a:tailEnd/>
          </a:ln>
        </p:spPr>
        <p:txBody>
          <a:bodyPr/>
          <a:lstStyle/>
          <a:p>
            <a:pPr algn="ctr">
              <a:spcBef>
                <a:spcPct val="50000"/>
              </a:spcBef>
            </a:pPr>
            <a:r>
              <a:rPr lang="en-US">
                <a:latin typeface="Times New Roman Bold" charset="0"/>
                <a:cs typeface="Times New Roman" pitchFamily="18" charset="0"/>
              </a:rPr>
              <a:t>Need</a:t>
            </a:r>
            <a:r>
              <a:rPr lang="en-US" i="1">
                <a:cs typeface="Times New Roman" pitchFamily="18" charset="0"/>
              </a:rPr>
              <a:t>	</a:t>
            </a:r>
          </a:p>
          <a:p>
            <a:pPr>
              <a:lnSpc>
                <a:spcPct val="90000"/>
              </a:lnSpc>
              <a:spcBef>
                <a:spcPct val="50000"/>
              </a:spcBef>
            </a:pPr>
            <a:r>
              <a:rPr lang="en-US" sz="2000">
                <a:cs typeface="Times New Roman" pitchFamily="18" charset="0"/>
              </a:rPr>
              <a:t>In our district we have identified the following unmet need</a:t>
            </a:r>
          </a:p>
        </p:txBody>
      </p:sp>
      <p:sp>
        <p:nvSpPr>
          <p:cNvPr id="16390" name="Text Box 6"/>
          <p:cNvSpPr txBox="1">
            <a:spLocks noChangeArrowheads="1"/>
          </p:cNvSpPr>
          <p:nvPr/>
        </p:nvSpPr>
        <p:spPr bwMode="auto">
          <a:xfrm>
            <a:off x="2057400" y="1981200"/>
            <a:ext cx="1447800" cy="3048000"/>
          </a:xfrm>
          <a:prstGeom prst="rect">
            <a:avLst/>
          </a:prstGeom>
          <a:solidFill>
            <a:srgbClr val="F4EDD2"/>
          </a:solidFill>
          <a:ln w="9525">
            <a:solidFill>
              <a:schemeClr val="tx1"/>
            </a:solidFill>
            <a:miter lim="800000"/>
            <a:headEnd/>
            <a:tailEnd/>
          </a:ln>
        </p:spPr>
        <p:txBody>
          <a:bodyPr/>
          <a:lstStyle/>
          <a:p>
            <a:pPr algn="ctr">
              <a:spcBef>
                <a:spcPct val="50000"/>
              </a:spcBef>
            </a:pPr>
            <a:r>
              <a:rPr lang="en-US">
                <a:latin typeface="Times New Roman Bold" charset="0"/>
                <a:cs typeface="Times New Roman" pitchFamily="18" charset="0"/>
              </a:rPr>
              <a:t>Inputs</a:t>
            </a:r>
          </a:p>
          <a:p>
            <a:pPr>
              <a:lnSpc>
                <a:spcPct val="90000"/>
              </a:lnSpc>
              <a:spcBef>
                <a:spcPct val="50000"/>
              </a:spcBef>
            </a:pPr>
            <a:r>
              <a:rPr lang="en-US" sz="2000">
                <a:cs typeface="Times New Roman" pitchFamily="18" charset="0"/>
              </a:rPr>
              <a:t>The inputs dedicated to or consumed by the program</a:t>
            </a:r>
          </a:p>
        </p:txBody>
      </p:sp>
      <p:sp>
        <p:nvSpPr>
          <p:cNvPr id="16391" name="Text Box 7"/>
          <p:cNvSpPr txBox="1">
            <a:spLocks noChangeArrowheads="1"/>
          </p:cNvSpPr>
          <p:nvPr/>
        </p:nvSpPr>
        <p:spPr bwMode="auto">
          <a:xfrm>
            <a:off x="3505200" y="1981200"/>
            <a:ext cx="1447800" cy="3048000"/>
          </a:xfrm>
          <a:prstGeom prst="rect">
            <a:avLst/>
          </a:prstGeom>
          <a:solidFill>
            <a:srgbClr val="FFD863"/>
          </a:solidFill>
          <a:ln w="9525">
            <a:solidFill>
              <a:schemeClr val="tx1"/>
            </a:solidFill>
            <a:miter lim="800000"/>
            <a:headEnd/>
            <a:tailEnd/>
          </a:ln>
        </p:spPr>
        <p:txBody>
          <a:bodyPr/>
          <a:lstStyle/>
          <a:p>
            <a:pPr algn="ctr">
              <a:spcBef>
                <a:spcPct val="50000"/>
              </a:spcBef>
            </a:pPr>
            <a:r>
              <a:rPr lang="en-US">
                <a:latin typeface="Times New Roman Bold" charset="0"/>
                <a:cs typeface="Times New Roman" pitchFamily="18" charset="0"/>
              </a:rPr>
              <a:t>Activities</a:t>
            </a:r>
          </a:p>
          <a:p>
            <a:pPr>
              <a:spcBef>
                <a:spcPct val="50000"/>
              </a:spcBef>
            </a:pPr>
            <a:r>
              <a:rPr lang="en-US" sz="1900">
                <a:cs typeface="Times New Roman" pitchFamily="18" charset="0"/>
              </a:rPr>
              <a:t>The actions that the program takes to  achieve desired outcomes</a:t>
            </a:r>
          </a:p>
          <a:p>
            <a:pPr>
              <a:spcBef>
                <a:spcPct val="50000"/>
              </a:spcBef>
            </a:pPr>
            <a:endParaRPr lang="en-US" sz="1900">
              <a:latin typeface="Arial" charset="0"/>
            </a:endParaRPr>
          </a:p>
        </p:txBody>
      </p:sp>
      <p:sp>
        <p:nvSpPr>
          <p:cNvPr id="16392" name="Text Box 8"/>
          <p:cNvSpPr txBox="1">
            <a:spLocks noChangeArrowheads="1"/>
          </p:cNvSpPr>
          <p:nvPr/>
        </p:nvSpPr>
        <p:spPr bwMode="auto">
          <a:xfrm>
            <a:off x="4953000" y="1981200"/>
            <a:ext cx="1447800" cy="3048000"/>
          </a:xfrm>
          <a:prstGeom prst="rect">
            <a:avLst/>
          </a:prstGeom>
          <a:solidFill>
            <a:srgbClr val="7D97D7"/>
          </a:solidFill>
          <a:ln w="9525">
            <a:solidFill>
              <a:schemeClr val="tx1"/>
            </a:solidFill>
            <a:miter lim="800000"/>
            <a:headEnd/>
            <a:tailEnd/>
          </a:ln>
        </p:spPr>
        <p:txBody>
          <a:bodyPr/>
          <a:lstStyle/>
          <a:p>
            <a:pPr algn="ctr">
              <a:spcBef>
                <a:spcPct val="50000"/>
              </a:spcBef>
            </a:pPr>
            <a:r>
              <a:rPr lang="en-US">
                <a:latin typeface="Times New Roman Bold" charset="0"/>
                <a:cs typeface="Times New Roman" pitchFamily="18" charset="0"/>
              </a:rPr>
              <a:t>Outputs</a:t>
            </a:r>
          </a:p>
          <a:p>
            <a:pPr>
              <a:spcBef>
                <a:spcPct val="50000"/>
              </a:spcBef>
            </a:pPr>
            <a:r>
              <a:rPr lang="en-US" sz="1900">
                <a:cs typeface="Times New Roman" pitchFamily="18" charset="0"/>
              </a:rPr>
              <a:t>The measurable products of a program’s activities</a:t>
            </a:r>
          </a:p>
          <a:p>
            <a:pPr>
              <a:spcBef>
                <a:spcPct val="50000"/>
              </a:spcBef>
            </a:pPr>
            <a:endParaRPr lang="en-US" sz="1900">
              <a:solidFill>
                <a:srgbClr val="FF3300"/>
              </a:solidFill>
              <a:latin typeface="Arial" charset="0"/>
            </a:endParaRPr>
          </a:p>
        </p:txBody>
      </p:sp>
      <p:sp>
        <p:nvSpPr>
          <p:cNvPr id="16393" name="Text Box 9"/>
          <p:cNvSpPr txBox="1">
            <a:spLocks noChangeArrowheads="1"/>
          </p:cNvSpPr>
          <p:nvPr/>
        </p:nvSpPr>
        <p:spPr bwMode="auto">
          <a:xfrm>
            <a:off x="6400800" y="1981200"/>
            <a:ext cx="1600200" cy="3048000"/>
          </a:xfrm>
          <a:prstGeom prst="rect">
            <a:avLst/>
          </a:prstGeom>
          <a:solidFill>
            <a:srgbClr val="B4B4B4"/>
          </a:solidFill>
          <a:ln w="9525">
            <a:solidFill>
              <a:schemeClr val="tx1"/>
            </a:solidFill>
            <a:miter lim="800000"/>
            <a:headEnd/>
            <a:tailEnd/>
          </a:ln>
        </p:spPr>
        <p:txBody>
          <a:bodyPr/>
          <a:lstStyle/>
          <a:p>
            <a:pPr algn="ctr">
              <a:spcBef>
                <a:spcPct val="50000"/>
              </a:spcBef>
            </a:pPr>
            <a:r>
              <a:rPr lang="en-US">
                <a:latin typeface="Times New Roman Bold" charset="0"/>
                <a:cs typeface="Times New Roman" pitchFamily="18" charset="0"/>
              </a:rPr>
              <a:t>Outcomes</a:t>
            </a:r>
          </a:p>
          <a:p>
            <a:pPr>
              <a:spcBef>
                <a:spcPct val="50000"/>
              </a:spcBef>
            </a:pPr>
            <a:r>
              <a:rPr lang="en-US" sz="1900">
                <a:cs typeface="Times New Roman" pitchFamily="18" charset="0"/>
              </a:rPr>
              <a:t>The benefits to clients, communities, systems, or organizations</a:t>
            </a:r>
          </a:p>
        </p:txBody>
      </p:sp>
      <p:sp>
        <p:nvSpPr>
          <p:cNvPr id="16394" name="TextBox 9"/>
          <p:cNvSpPr txBox="1">
            <a:spLocks noChangeArrowheads="1"/>
          </p:cNvSpPr>
          <p:nvPr/>
        </p:nvSpPr>
        <p:spPr bwMode="auto">
          <a:xfrm>
            <a:off x="5486400" y="5770563"/>
            <a:ext cx="3276600" cy="461962"/>
          </a:xfrm>
          <a:prstGeom prst="rect">
            <a:avLst/>
          </a:prstGeom>
          <a:noFill/>
          <a:ln w="9525">
            <a:noFill/>
            <a:miter lim="800000"/>
            <a:headEnd/>
            <a:tailEnd/>
          </a:ln>
        </p:spPr>
        <p:txBody>
          <a:bodyPr>
            <a:spAutoFit/>
          </a:bodyPr>
          <a:lstStyle/>
          <a:p>
            <a:endParaRPr lang="en-US">
              <a:latin typeface="Verdana" pitchFamily="34" charset="0"/>
            </a:endParaRPr>
          </a:p>
        </p:txBody>
      </p:sp>
      <p:sp>
        <p:nvSpPr>
          <p:cNvPr id="11" name="TextBox 10"/>
          <p:cNvSpPr txBox="1"/>
          <p:nvPr/>
        </p:nvSpPr>
        <p:spPr>
          <a:xfrm>
            <a:off x="4495800" y="5334000"/>
            <a:ext cx="3276600" cy="392113"/>
          </a:xfrm>
          <a:prstGeom prst="rect">
            <a:avLst/>
          </a:prstGeom>
        </p:spPr>
        <p:style>
          <a:lnRef idx="2">
            <a:schemeClr val="dk1"/>
          </a:lnRef>
          <a:fillRef idx="1">
            <a:schemeClr val="lt1"/>
          </a:fillRef>
          <a:effectRef idx="0">
            <a:schemeClr val="dk1"/>
          </a:effectRef>
          <a:fontRef idx="minor">
            <a:schemeClr val="dk1"/>
          </a:fontRef>
        </p:style>
        <p:txBody>
          <a:bodyPr>
            <a:spAutoFit/>
          </a:bodyPr>
          <a:lstStyle/>
          <a:p>
            <a:pPr algn="ctr">
              <a:defRPr/>
            </a:pPr>
            <a:r>
              <a:rPr lang="en-US" sz="1800" dirty="0">
                <a:latin typeface="Times New Roman" pitchFamily="18" charset="0"/>
                <a:cs typeface="Times New Roman" pitchFamily="18" charset="0"/>
              </a:rPr>
              <a:t>Intended Results (The WHY)</a:t>
            </a:r>
          </a:p>
        </p:txBody>
      </p:sp>
      <p:sp>
        <p:nvSpPr>
          <p:cNvPr id="12" name="TextBox 11"/>
          <p:cNvSpPr txBox="1"/>
          <p:nvPr/>
        </p:nvSpPr>
        <p:spPr>
          <a:xfrm>
            <a:off x="838200" y="5334000"/>
            <a:ext cx="3276600" cy="392113"/>
          </a:xfrm>
          <a:prstGeom prst="rect">
            <a:avLst/>
          </a:prstGeom>
        </p:spPr>
        <p:style>
          <a:lnRef idx="2">
            <a:schemeClr val="dk1"/>
          </a:lnRef>
          <a:fillRef idx="1">
            <a:schemeClr val="lt1"/>
          </a:fillRef>
          <a:effectRef idx="0">
            <a:schemeClr val="dk1"/>
          </a:effectRef>
          <a:fontRef idx="minor">
            <a:schemeClr val="dk1"/>
          </a:fontRef>
        </p:style>
        <p:txBody>
          <a:bodyPr>
            <a:spAutoFit/>
          </a:bodyPr>
          <a:lstStyle/>
          <a:p>
            <a:pPr algn="ctr">
              <a:defRPr/>
            </a:pPr>
            <a:r>
              <a:rPr lang="en-US" sz="1800" dirty="0">
                <a:latin typeface="Times New Roman" pitchFamily="18" charset="0"/>
                <a:cs typeface="Times New Roman" pitchFamily="18" charset="0"/>
              </a:rPr>
              <a:t>Planned Work (The HOW)</a:t>
            </a:r>
          </a:p>
        </p:txBody>
      </p:sp>
      <p:sp>
        <p:nvSpPr>
          <p:cNvPr id="16397" name="Text Box 14"/>
          <p:cNvSpPr txBox="1">
            <a:spLocks noChangeArrowheads="1"/>
          </p:cNvSpPr>
          <p:nvPr/>
        </p:nvSpPr>
        <p:spPr bwMode="auto">
          <a:xfrm>
            <a:off x="609600" y="1239838"/>
            <a:ext cx="7315200" cy="436562"/>
          </a:xfrm>
          <a:prstGeom prst="rect">
            <a:avLst/>
          </a:prstGeom>
          <a:solidFill>
            <a:srgbClr val="F5BC42"/>
          </a:solidFill>
          <a:ln w="9525">
            <a:solidFill>
              <a:schemeClr val="tx1"/>
            </a:solidFill>
            <a:miter lim="800000"/>
            <a:headEnd/>
            <a:tailEnd/>
          </a:ln>
        </p:spPr>
        <p:txBody>
          <a:bodyPr/>
          <a:lstStyle/>
          <a:p>
            <a:pPr>
              <a:spcBef>
                <a:spcPct val="50000"/>
              </a:spcBef>
            </a:pPr>
            <a:r>
              <a:rPr lang="en-US" sz="2000">
                <a:latin typeface="Times New Roman Bold" charset="0"/>
                <a:cs typeface="Times New Roman" pitchFamily="18" charset="0"/>
              </a:rPr>
              <a:t>Program Goal:</a:t>
            </a:r>
            <a:r>
              <a:rPr lang="en-US" sz="2000">
                <a:cs typeface="Times New Roman" pitchFamily="18" charset="0"/>
              </a:rPr>
              <a:t> overall aim or intended impact</a:t>
            </a:r>
          </a:p>
        </p:txBody>
      </p:sp>
      <p:sp>
        <p:nvSpPr>
          <p:cNvPr id="16398" name="Line 14"/>
          <p:cNvSpPr>
            <a:spLocks noChangeShapeType="1"/>
          </p:cNvSpPr>
          <p:nvPr/>
        </p:nvSpPr>
        <p:spPr bwMode="auto">
          <a:xfrm>
            <a:off x="609600" y="2438400"/>
            <a:ext cx="7391400" cy="0"/>
          </a:xfrm>
          <a:prstGeom prst="line">
            <a:avLst/>
          </a:prstGeom>
          <a:noFill/>
          <a:ln w="12700">
            <a:solidFill>
              <a:schemeClr val="tx1"/>
            </a:solidFill>
            <a:round/>
            <a:headEnd/>
            <a:tailEnd/>
          </a:ln>
        </p:spPr>
        <p:txBody>
          <a:bodyPr wrap="none" anchor="ctr"/>
          <a:lstStyle/>
          <a:p>
            <a:endParaRPr lang="en-US"/>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Slide Number Placeholder 1"/>
          <p:cNvSpPr>
            <a:spLocks noGrp="1"/>
          </p:cNvSpPr>
          <p:nvPr>
            <p:ph type="sldNum" sz="quarter" idx="10"/>
          </p:nvPr>
        </p:nvSpPr>
        <p:spPr>
          <a:noFill/>
        </p:spPr>
        <p:txBody>
          <a:bodyPr/>
          <a:lstStyle/>
          <a:p>
            <a:fld id="{0909C26E-67DE-4151-9E2B-3EAB53A3BB39}" type="slidenum">
              <a:rPr lang="en-US" smtClean="0"/>
              <a:pPr/>
              <a:t>9</a:t>
            </a:fld>
            <a:endParaRPr lang="en-US" smtClean="0"/>
          </a:p>
        </p:txBody>
      </p:sp>
      <p:sp>
        <p:nvSpPr>
          <p:cNvPr id="17411" name="Text Box 2"/>
          <p:cNvSpPr txBox="1">
            <a:spLocks noChangeArrowheads="1"/>
          </p:cNvSpPr>
          <p:nvPr/>
        </p:nvSpPr>
        <p:spPr bwMode="auto">
          <a:xfrm>
            <a:off x="533400" y="609600"/>
            <a:ext cx="7696200" cy="946150"/>
          </a:xfrm>
          <a:prstGeom prst="rect">
            <a:avLst/>
          </a:prstGeom>
          <a:noFill/>
          <a:ln w="9525">
            <a:noFill/>
            <a:miter lim="800000"/>
            <a:headEnd/>
            <a:tailEnd/>
          </a:ln>
        </p:spPr>
        <p:txBody>
          <a:bodyPr>
            <a:spAutoFit/>
          </a:bodyPr>
          <a:lstStyle/>
          <a:p>
            <a:pPr eaLnBrk="0" hangingPunct="0">
              <a:spcBef>
                <a:spcPct val="50000"/>
              </a:spcBef>
            </a:pPr>
            <a:r>
              <a:rPr lang="en-US" sz="2800">
                <a:solidFill>
                  <a:srgbClr val="1F52C4"/>
                </a:solidFill>
                <a:latin typeface="Myriad Pro Bold" charset="0"/>
                <a:cs typeface="Times New Roman" pitchFamily="18" charset="0"/>
              </a:rPr>
              <a:t>The Logic Model:  A Series of</a:t>
            </a:r>
            <a:br>
              <a:rPr lang="en-US" sz="2800">
                <a:solidFill>
                  <a:srgbClr val="1F52C4"/>
                </a:solidFill>
                <a:latin typeface="Myriad Pro Bold" charset="0"/>
                <a:cs typeface="Times New Roman" pitchFamily="18" charset="0"/>
              </a:rPr>
            </a:br>
            <a:r>
              <a:rPr lang="en-US" sz="2800">
                <a:solidFill>
                  <a:srgbClr val="1F52C4"/>
                </a:solidFill>
                <a:latin typeface="Myriad Pro Bold" charset="0"/>
                <a:cs typeface="Times New Roman" pitchFamily="18" charset="0"/>
              </a:rPr>
              <a:t>“If-Then” Statements</a:t>
            </a:r>
            <a:endParaRPr lang="en-US" sz="2800">
              <a:solidFill>
                <a:schemeClr val="accent2"/>
              </a:solidFill>
              <a:latin typeface="Myriad Pro Bold" charset="0"/>
              <a:cs typeface="Times New Roman" pitchFamily="18" charset="0"/>
            </a:endParaRPr>
          </a:p>
        </p:txBody>
      </p:sp>
      <p:sp>
        <p:nvSpPr>
          <p:cNvPr id="17412" name="Text Box 3"/>
          <p:cNvSpPr txBox="1">
            <a:spLocks noChangeArrowheads="1"/>
          </p:cNvSpPr>
          <p:nvPr/>
        </p:nvSpPr>
        <p:spPr bwMode="auto">
          <a:xfrm>
            <a:off x="2057400" y="1752600"/>
            <a:ext cx="1371600" cy="1600200"/>
          </a:xfrm>
          <a:prstGeom prst="rect">
            <a:avLst/>
          </a:prstGeom>
          <a:solidFill>
            <a:srgbClr val="F4EDD2"/>
          </a:solidFill>
          <a:ln w="19050">
            <a:solidFill>
              <a:schemeClr val="tx1"/>
            </a:solidFill>
            <a:miter lim="800000"/>
            <a:headEnd/>
            <a:tailEnd/>
          </a:ln>
        </p:spPr>
        <p:txBody>
          <a:bodyPr anchor="ctr"/>
          <a:lstStyle/>
          <a:p>
            <a:pPr algn="ctr" eaLnBrk="0" hangingPunct="0">
              <a:spcBef>
                <a:spcPct val="50000"/>
              </a:spcBef>
            </a:pPr>
            <a:endParaRPr lang="en-US">
              <a:cs typeface="Times New Roman" pitchFamily="18" charset="0"/>
            </a:endParaRPr>
          </a:p>
          <a:p>
            <a:pPr algn="ctr" eaLnBrk="0" hangingPunct="0">
              <a:spcBef>
                <a:spcPct val="50000"/>
              </a:spcBef>
            </a:pPr>
            <a:r>
              <a:rPr lang="en-US">
                <a:latin typeface="Times New Roman Bold" charset="0"/>
                <a:cs typeface="Times New Roman" pitchFamily="18" charset="0"/>
              </a:rPr>
              <a:t>Inputs</a:t>
            </a:r>
          </a:p>
          <a:p>
            <a:pPr algn="ctr" eaLnBrk="0" hangingPunct="0">
              <a:spcBef>
                <a:spcPct val="50000"/>
              </a:spcBef>
            </a:pPr>
            <a:endParaRPr lang="en-US">
              <a:latin typeface="Comic Sans MS" pitchFamily="66" charset="0"/>
            </a:endParaRPr>
          </a:p>
        </p:txBody>
      </p:sp>
      <p:sp>
        <p:nvSpPr>
          <p:cNvPr id="17413" name="Text Box 4"/>
          <p:cNvSpPr txBox="1">
            <a:spLocks noChangeArrowheads="1"/>
          </p:cNvSpPr>
          <p:nvPr/>
        </p:nvSpPr>
        <p:spPr bwMode="auto">
          <a:xfrm>
            <a:off x="3429000" y="1752600"/>
            <a:ext cx="1524000" cy="1600200"/>
          </a:xfrm>
          <a:prstGeom prst="rect">
            <a:avLst/>
          </a:prstGeom>
          <a:solidFill>
            <a:srgbClr val="FFD863"/>
          </a:solidFill>
          <a:ln w="19050">
            <a:solidFill>
              <a:schemeClr val="tx1"/>
            </a:solidFill>
            <a:miter lim="800000"/>
            <a:headEnd/>
            <a:tailEnd/>
          </a:ln>
        </p:spPr>
        <p:txBody>
          <a:bodyPr/>
          <a:lstStyle/>
          <a:p>
            <a:pPr eaLnBrk="0" hangingPunct="0">
              <a:spcBef>
                <a:spcPct val="50000"/>
              </a:spcBef>
            </a:pPr>
            <a:endParaRPr lang="en-US">
              <a:latin typeface="Arial" charset="0"/>
            </a:endParaRPr>
          </a:p>
          <a:p>
            <a:pPr algn="ctr" eaLnBrk="0" hangingPunct="0">
              <a:spcBef>
                <a:spcPct val="50000"/>
              </a:spcBef>
            </a:pPr>
            <a:r>
              <a:rPr lang="en-US">
                <a:latin typeface="Times New Roman Bold" charset="0"/>
                <a:cs typeface="Times New Roman" pitchFamily="18" charset="0"/>
              </a:rPr>
              <a:t>Activities</a:t>
            </a:r>
          </a:p>
          <a:p>
            <a:pPr eaLnBrk="0" hangingPunct="0">
              <a:spcBef>
                <a:spcPct val="50000"/>
              </a:spcBef>
            </a:pPr>
            <a:endParaRPr lang="en-US">
              <a:latin typeface="Arial" charset="0"/>
            </a:endParaRPr>
          </a:p>
        </p:txBody>
      </p:sp>
      <p:sp>
        <p:nvSpPr>
          <p:cNvPr id="17414" name="Text Box 8"/>
          <p:cNvSpPr txBox="1">
            <a:spLocks noChangeArrowheads="1"/>
          </p:cNvSpPr>
          <p:nvPr/>
        </p:nvSpPr>
        <p:spPr bwMode="auto">
          <a:xfrm>
            <a:off x="609600" y="3432175"/>
            <a:ext cx="1447800" cy="1857375"/>
          </a:xfrm>
          <a:prstGeom prst="rect">
            <a:avLst/>
          </a:prstGeom>
          <a:noFill/>
          <a:ln w="9525">
            <a:noFill/>
            <a:miter lim="800000"/>
            <a:headEnd/>
            <a:tailEnd/>
          </a:ln>
        </p:spPr>
        <p:txBody>
          <a:bodyPr>
            <a:spAutoFit/>
          </a:bodyPr>
          <a:lstStyle/>
          <a:p>
            <a:pPr>
              <a:lnSpc>
                <a:spcPct val="90000"/>
              </a:lnSpc>
              <a:spcBef>
                <a:spcPct val="50000"/>
              </a:spcBef>
            </a:pPr>
            <a:r>
              <a:rPr lang="en-US" sz="1600">
                <a:cs typeface="Times New Roman" pitchFamily="18" charset="0"/>
              </a:rPr>
              <a:t>Conditions or problems that exist in the district.Your program sets out to address the need or problem.</a:t>
            </a:r>
          </a:p>
        </p:txBody>
      </p:sp>
      <p:sp>
        <p:nvSpPr>
          <p:cNvPr id="17415" name="Text Box 9"/>
          <p:cNvSpPr txBox="1">
            <a:spLocks noChangeArrowheads="1"/>
          </p:cNvSpPr>
          <p:nvPr/>
        </p:nvSpPr>
        <p:spPr bwMode="auto">
          <a:xfrm>
            <a:off x="3505200" y="3432175"/>
            <a:ext cx="1447800" cy="1195388"/>
          </a:xfrm>
          <a:prstGeom prst="rect">
            <a:avLst/>
          </a:prstGeom>
          <a:noFill/>
          <a:ln w="9525">
            <a:noFill/>
            <a:miter lim="800000"/>
            <a:headEnd/>
            <a:tailEnd/>
          </a:ln>
        </p:spPr>
        <p:txBody>
          <a:bodyPr>
            <a:spAutoFit/>
          </a:bodyPr>
          <a:lstStyle/>
          <a:p>
            <a:pPr>
              <a:lnSpc>
                <a:spcPct val="90000"/>
              </a:lnSpc>
              <a:spcBef>
                <a:spcPct val="50000"/>
              </a:spcBef>
            </a:pPr>
            <a:r>
              <a:rPr lang="en-US" sz="1600" b="1">
                <a:cs typeface="Times New Roman" pitchFamily="18" charset="0"/>
              </a:rPr>
              <a:t>IF</a:t>
            </a:r>
            <a:r>
              <a:rPr lang="en-US" sz="1600">
                <a:cs typeface="Times New Roman" pitchFamily="18" charset="0"/>
              </a:rPr>
              <a:t> you have access to them, </a:t>
            </a:r>
            <a:r>
              <a:rPr lang="en-US" sz="1600" b="1">
                <a:cs typeface="Times New Roman" pitchFamily="18" charset="0"/>
              </a:rPr>
              <a:t>THEN</a:t>
            </a:r>
            <a:r>
              <a:rPr lang="en-US" sz="1600">
                <a:cs typeface="Times New Roman" pitchFamily="18" charset="0"/>
              </a:rPr>
              <a:t> you can accomplish your activities.</a:t>
            </a:r>
          </a:p>
        </p:txBody>
      </p:sp>
      <p:sp>
        <p:nvSpPr>
          <p:cNvPr id="17416" name="Text Box 10"/>
          <p:cNvSpPr txBox="1">
            <a:spLocks noChangeArrowheads="1"/>
          </p:cNvSpPr>
          <p:nvPr/>
        </p:nvSpPr>
        <p:spPr bwMode="auto">
          <a:xfrm>
            <a:off x="5029200" y="3432175"/>
            <a:ext cx="1447800" cy="2339975"/>
          </a:xfrm>
          <a:prstGeom prst="rect">
            <a:avLst/>
          </a:prstGeom>
          <a:noFill/>
          <a:ln w="9525">
            <a:noFill/>
            <a:miter lim="800000"/>
            <a:headEnd/>
            <a:tailEnd/>
          </a:ln>
        </p:spPr>
        <p:txBody>
          <a:bodyPr/>
          <a:lstStyle/>
          <a:p>
            <a:pPr>
              <a:lnSpc>
                <a:spcPct val="90000"/>
              </a:lnSpc>
              <a:spcBef>
                <a:spcPct val="50000"/>
              </a:spcBef>
            </a:pPr>
            <a:r>
              <a:rPr lang="en-US" sz="1600" b="1">
                <a:cs typeface="Times New Roman" pitchFamily="18" charset="0"/>
              </a:rPr>
              <a:t>IF</a:t>
            </a:r>
            <a:r>
              <a:rPr lang="en-US" sz="1600">
                <a:cs typeface="Times New Roman" pitchFamily="18" charset="0"/>
              </a:rPr>
              <a:t> you can accomplish these activities </a:t>
            </a:r>
            <a:r>
              <a:rPr lang="en-US" sz="1600" b="1">
                <a:cs typeface="Times New Roman" pitchFamily="18" charset="0"/>
              </a:rPr>
              <a:t>THEN</a:t>
            </a:r>
            <a:r>
              <a:rPr lang="en-US" sz="1600">
                <a:cs typeface="Times New Roman" pitchFamily="18" charset="0"/>
              </a:rPr>
              <a:t> you will have delivered the services you planned.</a:t>
            </a:r>
          </a:p>
        </p:txBody>
      </p:sp>
      <p:sp>
        <p:nvSpPr>
          <p:cNvPr id="17417" name="Text Box 11"/>
          <p:cNvSpPr txBox="1">
            <a:spLocks noChangeArrowheads="1"/>
          </p:cNvSpPr>
          <p:nvPr/>
        </p:nvSpPr>
        <p:spPr bwMode="auto">
          <a:xfrm>
            <a:off x="6553200" y="3432175"/>
            <a:ext cx="1600200" cy="2740025"/>
          </a:xfrm>
          <a:prstGeom prst="rect">
            <a:avLst/>
          </a:prstGeom>
          <a:noFill/>
          <a:ln w="9525">
            <a:noFill/>
            <a:miter lim="800000"/>
            <a:headEnd/>
            <a:tailEnd/>
          </a:ln>
        </p:spPr>
        <p:txBody>
          <a:bodyPr>
            <a:spAutoFit/>
          </a:bodyPr>
          <a:lstStyle/>
          <a:p>
            <a:pPr>
              <a:lnSpc>
                <a:spcPct val="90000"/>
              </a:lnSpc>
              <a:spcBef>
                <a:spcPct val="50000"/>
              </a:spcBef>
            </a:pPr>
            <a:r>
              <a:rPr lang="en-US" sz="1600" b="1">
                <a:cs typeface="Times New Roman" pitchFamily="18" charset="0"/>
              </a:rPr>
              <a:t>IF</a:t>
            </a:r>
            <a:r>
              <a:rPr lang="en-US" sz="1600">
                <a:cs typeface="Times New Roman" pitchFamily="18" charset="0"/>
              </a:rPr>
              <a:t> you have delivered the services as planned </a:t>
            </a:r>
            <a:r>
              <a:rPr lang="en-US" sz="1600" b="1">
                <a:cs typeface="Times New Roman" pitchFamily="18" charset="0"/>
              </a:rPr>
              <a:t>THEN</a:t>
            </a:r>
            <a:r>
              <a:rPr lang="en-US" sz="1600">
                <a:cs typeface="Times New Roman" pitchFamily="18" charset="0"/>
              </a:rPr>
              <a:t> there will be benefits for students, the systems and organizations in the school district and the </a:t>
            </a:r>
            <a:r>
              <a:rPr lang="en-US" sz="1600"/>
              <a:t>community.</a:t>
            </a:r>
            <a:endParaRPr lang="en-US"/>
          </a:p>
        </p:txBody>
      </p:sp>
      <p:sp>
        <p:nvSpPr>
          <p:cNvPr id="17418" name="Text Box 12"/>
          <p:cNvSpPr txBox="1">
            <a:spLocks noChangeArrowheads="1"/>
          </p:cNvSpPr>
          <p:nvPr/>
        </p:nvSpPr>
        <p:spPr bwMode="auto">
          <a:xfrm>
            <a:off x="4953000" y="1752600"/>
            <a:ext cx="1447800" cy="1600200"/>
          </a:xfrm>
          <a:prstGeom prst="rect">
            <a:avLst/>
          </a:prstGeom>
          <a:solidFill>
            <a:srgbClr val="768FCC"/>
          </a:solidFill>
          <a:ln w="19050">
            <a:solidFill>
              <a:schemeClr val="tx1"/>
            </a:solidFill>
            <a:miter lim="800000"/>
            <a:headEnd/>
            <a:tailEnd/>
          </a:ln>
        </p:spPr>
        <p:txBody>
          <a:bodyPr/>
          <a:lstStyle/>
          <a:p>
            <a:pPr eaLnBrk="0" hangingPunct="0">
              <a:spcBef>
                <a:spcPct val="50000"/>
              </a:spcBef>
            </a:pPr>
            <a:endParaRPr lang="en-US">
              <a:solidFill>
                <a:srgbClr val="FF9900"/>
              </a:solidFill>
              <a:latin typeface="Arial" charset="0"/>
            </a:endParaRPr>
          </a:p>
          <a:p>
            <a:pPr algn="ctr" eaLnBrk="0" hangingPunct="0">
              <a:spcBef>
                <a:spcPct val="50000"/>
              </a:spcBef>
            </a:pPr>
            <a:r>
              <a:rPr lang="en-US">
                <a:latin typeface="Times New Roman Bold" charset="0"/>
                <a:cs typeface="Times New Roman" pitchFamily="18" charset="0"/>
              </a:rPr>
              <a:t>Outputs</a:t>
            </a:r>
          </a:p>
          <a:p>
            <a:pPr eaLnBrk="0" hangingPunct="0">
              <a:spcBef>
                <a:spcPct val="50000"/>
              </a:spcBef>
            </a:pPr>
            <a:endParaRPr lang="en-US">
              <a:latin typeface="Comic Sans MS" pitchFamily="66" charset="0"/>
            </a:endParaRPr>
          </a:p>
        </p:txBody>
      </p:sp>
      <p:sp>
        <p:nvSpPr>
          <p:cNvPr id="17419" name="Text Box 13"/>
          <p:cNvSpPr txBox="1">
            <a:spLocks noChangeArrowheads="1"/>
          </p:cNvSpPr>
          <p:nvPr/>
        </p:nvSpPr>
        <p:spPr bwMode="auto">
          <a:xfrm>
            <a:off x="6400800" y="1752600"/>
            <a:ext cx="1600200" cy="1600200"/>
          </a:xfrm>
          <a:prstGeom prst="rect">
            <a:avLst/>
          </a:prstGeom>
          <a:solidFill>
            <a:srgbClr val="B4B4B4"/>
          </a:solidFill>
          <a:ln w="19050">
            <a:solidFill>
              <a:schemeClr val="tx1"/>
            </a:solidFill>
            <a:miter lim="800000"/>
            <a:headEnd/>
            <a:tailEnd/>
          </a:ln>
        </p:spPr>
        <p:txBody>
          <a:bodyPr/>
          <a:lstStyle/>
          <a:p>
            <a:pPr eaLnBrk="0" hangingPunct="0">
              <a:spcBef>
                <a:spcPct val="50000"/>
              </a:spcBef>
            </a:pPr>
            <a:endParaRPr lang="en-US">
              <a:latin typeface="Arial" charset="0"/>
            </a:endParaRPr>
          </a:p>
          <a:p>
            <a:pPr algn="ctr" eaLnBrk="0" hangingPunct="0">
              <a:spcBef>
                <a:spcPct val="50000"/>
              </a:spcBef>
            </a:pPr>
            <a:r>
              <a:rPr lang="en-US">
                <a:latin typeface="Times New Roman Bold" charset="0"/>
                <a:cs typeface="Times New Roman" pitchFamily="18" charset="0"/>
              </a:rPr>
              <a:t>Outcomes</a:t>
            </a:r>
          </a:p>
          <a:p>
            <a:pPr eaLnBrk="0" hangingPunct="0">
              <a:spcBef>
                <a:spcPct val="50000"/>
              </a:spcBef>
            </a:pPr>
            <a:endParaRPr lang="en-US">
              <a:latin typeface="Arial" charset="0"/>
            </a:endParaRPr>
          </a:p>
        </p:txBody>
      </p:sp>
      <p:sp>
        <p:nvSpPr>
          <p:cNvPr id="17420" name="Text Box 3"/>
          <p:cNvSpPr txBox="1">
            <a:spLocks noChangeArrowheads="1"/>
          </p:cNvSpPr>
          <p:nvPr/>
        </p:nvSpPr>
        <p:spPr bwMode="auto">
          <a:xfrm>
            <a:off x="609600" y="1752600"/>
            <a:ext cx="1447800" cy="1600200"/>
          </a:xfrm>
          <a:prstGeom prst="rect">
            <a:avLst/>
          </a:prstGeom>
          <a:solidFill>
            <a:srgbClr val="D4EBA7"/>
          </a:solidFill>
          <a:ln w="19050">
            <a:solidFill>
              <a:schemeClr val="tx1"/>
            </a:solidFill>
            <a:miter lim="800000"/>
            <a:headEnd/>
            <a:tailEnd/>
          </a:ln>
        </p:spPr>
        <p:txBody>
          <a:bodyPr/>
          <a:lstStyle/>
          <a:p>
            <a:pPr eaLnBrk="0" hangingPunct="0">
              <a:spcBef>
                <a:spcPct val="50000"/>
              </a:spcBef>
            </a:pPr>
            <a:endParaRPr lang="en-US">
              <a:latin typeface="Arial" charset="0"/>
            </a:endParaRPr>
          </a:p>
          <a:p>
            <a:pPr algn="ctr" eaLnBrk="0" hangingPunct="0">
              <a:spcBef>
                <a:spcPct val="50000"/>
              </a:spcBef>
            </a:pPr>
            <a:r>
              <a:rPr lang="en-US">
                <a:latin typeface="Times New Roman Bold" charset="0"/>
                <a:cs typeface="Times New Roman" pitchFamily="18" charset="0"/>
              </a:rPr>
              <a:t>Need</a:t>
            </a:r>
            <a:endParaRPr lang="en-US">
              <a:cs typeface="Times New Roman" pitchFamily="18" charset="0"/>
            </a:endParaRPr>
          </a:p>
          <a:p>
            <a:pPr eaLnBrk="0" hangingPunct="0">
              <a:spcBef>
                <a:spcPct val="50000"/>
              </a:spcBef>
            </a:pPr>
            <a:endParaRPr lang="en-US">
              <a:latin typeface="Comic Sans MS" pitchFamily="66" charset="0"/>
            </a:endParaRPr>
          </a:p>
        </p:txBody>
      </p:sp>
      <p:sp>
        <p:nvSpPr>
          <p:cNvPr id="17421" name="Text Box 8"/>
          <p:cNvSpPr txBox="1">
            <a:spLocks noChangeArrowheads="1"/>
          </p:cNvSpPr>
          <p:nvPr/>
        </p:nvSpPr>
        <p:spPr bwMode="auto">
          <a:xfrm>
            <a:off x="2133600" y="3432175"/>
            <a:ext cx="1447800" cy="974725"/>
          </a:xfrm>
          <a:prstGeom prst="rect">
            <a:avLst/>
          </a:prstGeom>
          <a:noFill/>
          <a:ln w="9525">
            <a:noFill/>
            <a:miter lim="800000"/>
            <a:headEnd/>
            <a:tailEnd/>
          </a:ln>
        </p:spPr>
        <p:txBody>
          <a:bodyPr>
            <a:spAutoFit/>
          </a:bodyPr>
          <a:lstStyle/>
          <a:p>
            <a:pPr>
              <a:lnSpc>
                <a:spcPct val="90000"/>
              </a:lnSpc>
              <a:spcBef>
                <a:spcPct val="50000"/>
              </a:spcBef>
            </a:pPr>
            <a:r>
              <a:rPr lang="en-US" sz="1600">
                <a:cs typeface="Times New Roman" pitchFamily="18" charset="0"/>
              </a:rPr>
              <a:t>Certain resources are needed to run your program.</a:t>
            </a:r>
          </a:p>
        </p:txBody>
      </p:sp>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13_Default Design">
  <a:themeElements>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13_Default Design">
      <a:majorFont>
        <a:latin typeface=""/>
        <a:ea typeface=""/>
        <a:cs typeface=""/>
      </a:majorFont>
      <a:minorFont>
        <a:latin typeface=""/>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4633</TotalTime>
  <Words>5589</Words>
  <Application>Microsoft Office PowerPoint</Application>
  <PresentationFormat>Custom</PresentationFormat>
  <Paragraphs>818</Paragraphs>
  <Slides>53</Slides>
  <Notes>53</Notes>
  <HiddenSlides>30</HiddenSlides>
  <MMClips>0</MMClips>
  <ScaleCrop>false</ScaleCrop>
  <HeadingPairs>
    <vt:vector size="4" baseType="variant">
      <vt:variant>
        <vt:lpstr>Theme</vt:lpstr>
      </vt:variant>
      <vt:variant>
        <vt:i4>1</vt:i4>
      </vt:variant>
      <vt:variant>
        <vt:lpstr>Slide Titles</vt:lpstr>
      </vt:variant>
      <vt:variant>
        <vt:i4>53</vt:i4>
      </vt:variant>
    </vt:vector>
  </HeadingPairs>
  <TitlesOfParts>
    <vt:vector size="54" baseType="lpstr">
      <vt:lpstr>13_Default Design</vt:lpstr>
      <vt:lpstr>Steps in the Successful Funding Process</vt:lpstr>
      <vt:lpstr>To think about . . .</vt:lpstr>
      <vt:lpstr>Grants begin with ideas</vt:lpstr>
      <vt:lpstr>Collaborate</vt:lpstr>
      <vt:lpstr>What is a Logic Model?</vt:lpstr>
      <vt:lpstr>Why use a Logic Model?</vt:lpstr>
      <vt:lpstr> And more reasons to use a Logic Model</vt:lpstr>
      <vt:lpstr>A Basic Logic Model</vt:lpstr>
      <vt:lpstr>Slide 9</vt:lpstr>
      <vt:lpstr>Slide 10</vt:lpstr>
      <vt:lpstr>Needs: Clarifying the program rationale</vt:lpstr>
      <vt:lpstr>Program Goal: What is your overall aim or intended impact?</vt:lpstr>
      <vt:lpstr>Inputs: What resources are needed to operate the program? </vt:lpstr>
      <vt:lpstr>Activities: What is the program doing?</vt:lpstr>
      <vt:lpstr>Outputs: What is the program producing?</vt:lpstr>
      <vt:lpstr>Outcomes: What difference is the program making?</vt:lpstr>
      <vt:lpstr>Creating SMART Outcomes</vt:lpstr>
      <vt:lpstr>Your Program Goal</vt:lpstr>
      <vt:lpstr>Performance Objective Example</vt:lpstr>
      <vt:lpstr>Practice</vt:lpstr>
      <vt:lpstr> One–minute summary: </vt:lpstr>
      <vt:lpstr>Find a Match</vt:lpstr>
      <vt:lpstr>Find a Match </vt:lpstr>
      <vt:lpstr>Evaluating Potential Funders</vt:lpstr>
      <vt:lpstr>Slide 25</vt:lpstr>
      <vt:lpstr> Where to look for funding </vt:lpstr>
      <vt:lpstr>ed.gov Home Page</vt:lpstr>
      <vt:lpstr>Search GrantsAlert.com</vt:lpstr>
      <vt:lpstr>Search by Category- Foundations</vt:lpstr>
      <vt:lpstr>Search the Foundation Center  </vt:lpstr>
      <vt:lpstr>Search Publishers’ websites</vt:lpstr>
      <vt:lpstr>Get it Done</vt:lpstr>
      <vt:lpstr>Follow the rules</vt:lpstr>
      <vt:lpstr>Local rules</vt:lpstr>
      <vt:lpstr>State rules</vt:lpstr>
      <vt:lpstr>Federal rules</vt:lpstr>
      <vt:lpstr>Funder rules</vt:lpstr>
      <vt:lpstr> Manage the grant writing process </vt:lpstr>
      <vt:lpstr>The timeline</vt:lpstr>
      <vt:lpstr>The communication plan</vt:lpstr>
      <vt:lpstr>Tips and techniques for writing a winning proposal</vt:lpstr>
      <vt:lpstr>Parts of the Grant</vt:lpstr>
      <vt:lpstr>Parts of the Grant</vt:lpstr>
      <vt:lpstr> Start with the budget </vt:lpstr>
      <vt:lpstr>Key budget concepts</vt:lpstr>
      <vt:lpstr>Align all needs, strategies, and outcomes with the identified budget request</vt:lpstr>
      <vt:lpstr> Follow directions </vt:lpstr>
      <vt:lpstr> Answer the questions </vt:lpstr>
      <vt:lpstr> Have one “voice” </vt:lpstr>
      <vt:lpstr>Use the scoring rubric</vt:lpstr>
      <vt:lpstr>Practice</vt:lpstr>
      <vt:lpstr>Slide 52</vt:lpstr>
      <vt:lpstr>Contact the Houghton Mifflin Harcourt Team!</vt:lpstr>
    </vt:vector>
  </TitlesOfParts>
  <Company>Vivendi Universal Publishing</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football</dc:creator>
  <cp:lastModifiedBy>kthompson</cp:lastModifiedBy>
  <cp:revision>559</cp:revision>
  <cp:lastPrinted>2008-05-20T16:11:55Z</cp:lastPrinted>
  <dcterms:created xsi:type="dcterms:W3CDTF">2004-04-29T16:30:45Z</dcterms:created>
  <dcterms:modified xsi:type="dcterms:W3CDTF">2013-02-14T13:37:56Z</dcterms:modified>
</cp:coreProperties>
</file>